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Heebo Black" pitchFamily="2" charset="-79"/>
      <p:regular r:id="rId21"/>
      <p:bold r:id="rId22"/>
    </p:embeddedFont>
    <p:embeddedFont>
      <p:font typeface="Heebo Bold" pitchFamily="2" charset="-79"/>
      <p:regular r:id="rId23"/>
      <p:bold r:id="rId24"/>
    </p:embeddedFont>
    <p:embeddedFont>
      <p:font typeface="Heebo Bold Bold" pitchFamily="2" charset="-79"/>
      <p:regular r:id="rId25"/>
      <p:bold r:id="rId26"/>
    </p:embeddedFont>
    <p:embeddedFont>
      <p:font typeface="Heebo Regular" pitchFamily="2" charset="-79"/>
      <p:regular r:id="rId27"/>
    </p:embeddedFont>
    <p:embeddedFont>
      <p:font typeface="Heebo Regular Bold" pitchFamily="2" charset="-79"/>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78530" autoAdjust="0"/>
  </p:normalViewPr>
  <p:slideViewPr>
    <p:cSldViewPr>
      <p:cViewPr varScale="1">
        <p:scale>
          <a:sx n="40" d="100"/>
          <a:sy n="40" d="100"/>
        </p:scale>
        <p:origin x="232" y="3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23.03.2020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23.03.2020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Metis is a intensive 12-week program that’s taught me the core skills of a data scientist; from the assumptions of linear regression, to bagged and boosted classification models, word embeddings and text generation, to big data and cloud computing. It’s engrained in me a foundation I’ll have for the rest of my career.</a:t>
            </a:r>
          </a:p>
          <a:p>
            <a:pPr lvl="0"/>
            <a:endParaRPr lang="en-US"/>
          </a:p>
          <a:p>
            <a:pPr lvl="0"/>
            <a:r>
              <a:rPr lang="en-US"/>
              <a:t>And throughout this program I’ve been able to fully realize my own vision for 4 very unique projects end-to-end, from the ideation of the project itself, data collection to the models and techniques used. And I’ve been able to reinforce what I’ve learned with these project</a:t>
            </a:r>
          </a:p>
          <a:p>
            <a:pPr lvl="0"/>
            <a:endParaRPr lang="en-US"/>
          </a:p>
          <a:p>
            <a:pPr lvl="0"/>
            <a:r>
              <a:rPr lang="en-US"/>
              <a:t>Metis has said from the very beginning that the final project that we'll work on for our cohort is our passion project</a:t>
            </a:r>
          </a:p>
          <a:p>
            <a:pPr lvl="0"/>
            <a:endParaRPr lang="en-US"/>
          </a:p>
          <a:p>
            <a:pPr lvl="0"/>
            <a:r>
              <a:rPr lang="en-US"/>
              <a:t>I am very very fortunate to be able to synthesize all that I've learned and apply that knowledge to the subject of my passion, which I am happy to share with you today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23.03.2020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Concated all tweets to create corpora of texts per user.</a:t>
            </a:r>
          </a:p>
          <a:p>
            <a:pPr lvl="0"/>
            <a:endParaRPr lang="en-US"/>
          </a:p>
          <a:p>
            <a:pPr lvl="0"/>
            <a:r>
              <a:rPr lang="en-US"/>
              <a:t>- Created a script to pass the text through the IBM Watson API to develop a persona of each user; broken down into the "big 5" personality traits</a:t>
            </a:r>
          </a:p>
          <a:p>
            <a:pPr lvl="0"/>
            <a:endParaRPr lang="en-US"/>
          </a:p>
          <a:p>
            <a:pPr lvl="0"/>
            <a:r>
              <a:rPr lang="en-US"/>
              <a:t>Openness = being insightful, imaginative, havinng a wide variety of interests</a:t>
            </a:r>
          </a:p>
          <a:p>
            <a:pPr lvl="0"/>
            <a:endParaRPr lang="en-US"/>
          </a:p>
          <a:p>
            <a:pPr lvl="0"/>
            <a:r>
              <a:rPr lang="en-US"/>
              <a:t>Conscientiousness = being organized, methodic, reliability</a:t>
            </a:r>
          </a:p>
          <a:p>
            <a:pPr lvl="0"/>
            <a:endParaRPr lang="en-US"/>
          </a:p>
          <a:p>
            <a:pPr lvl="0"/>
            <a:r>
              <a:rPr lang="en-US"/>
              <a:t>Extraversion = energetic, talkative, assertive</a:t>
            </a:r>
          </a:p>
          <a:p>
            <a:pPr lvl="0"/>
            <a:endParaRPr lang="en-US"/>
          </a:p>
          <a:p>
            <a:pPr lvl="0"/>
            <a:r>
              <a:rPr lang="en-US"/>
              <a:t>Agreeableness = kind, affectionate, sympathetic. low --&gt; more distant</a:t>
            </a:r>
          </a:p>
          <a:p>
            <a:pPr lvl="0"/>
            <a:endParaRPr lang="en-US"/>
          </a:p>
          <a:p>
            <a:pPr lvl="0"/>
            <a:r>
              <a:rPr lang="en-US"/>
              <a:t>Emotional range = moodiness, emotional stability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23.03.2020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Relationships in a social network are complex. This involved analysis of language, identificationn of persona, even quantitative analysis of engagement. This could be better modeled using a graph.</a:t>
            </a:r>
          </a:p>
          <a:p>
            <a:pPr lvl="0"/>
            <a:endParaRPr lang="en-US"/>
          </a:p>
          <a:p>
            <a:pPr lvl="0"/>
            <a:r>
              <a:rPr lang="en-US"/>
              <a:t>Community detection algos I could use: walktrap, label propagation</a:t>
            </a:r>
          </a:p>
          <a:p>
            <a:pPr lvl="0"/>
            <a:endParaRPr lang="en-US"/>
          </a:p>
          <a:p>
            <a:pPr lvl="0"/>
            <a:r>
              <a:rPr lang="en-US"/>
              <a:t>Potential shortening of first bullet:</a:t>
            </a:r>
          </a:p>
          <a:p>
            <a:pPr lvl="0"/>
            <a:r>
              <a:rPr lang="en-US"/>
              <a:t>Network graph --&gt; recommend via community detection.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23.03.2020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 quote from psychologist Erik Erikson [read quote]</a:t>
            </a:r>
          </a:p>
          <a:p>
            <a:pPr lvl="0"/>
            <a:endParaRPr lang="en-US"/>
          </a:p>
          <a:p>
            <a:pPr lvl="0"/>
            <a:r>
              <a:rPr lang="en-US"/>
              <a:t>For all of us, especially for younger generations, we form that identity through our experiences and connections and rections online.</a:t>
            </a:r>
          </a:p>
          <a:p>
            <a:pPr lvl="0"/>
            <a:endParaRPr lang="en-US"/>
          </a:p>
          <a:p>
            <a:pPr lvl="0"/>
            <a:r>
              <a:rPr lang="en-US"/>
              <a:t>I challenge you to think about what are the things that you value in people and relationships offline and how this can be better reflected in what we value online.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23.03.2020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May want to change this slide so that the URLs are spelled out and the icons are next to them? People will be watching this, don’t rely on them to go to the PDF and click the link.</a:t>
            </a:r>
          </a:p>
          <a:p>
            <a:pPr lvl="0"/>
            <a:endParaRPr lang="en-US"/>
          </a:p>
          <a:p>
            <a:pPr lvl="0"/>
            <a:r>
              <a:rPr lang="en-US"/>
              <a:t>Like; email then gmail icon, LinkedIn URL then LinkedIn icon, etc.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23.03.2020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I’ve been really lucky to have worked in the social media space for the last two years and I am fascinated with studying consumer behavior. One of the questions that I always ask “why does someone spend their time with us?”. </a:t>
            </a:r>
          </a:p>
          <a:p>
            <a:pPr lvl="0"/>
            <a:endParaRPr lang="en-US"/>
          </a:p>
          <a:p>
            <a:pPr lvl="0"/>
            <a:r>
              <a:rPr lang="en-US"/>
              <a:t>The thing about deciding where to spend your time is there’s a level of trust and an emotional connection that goes along with that attention.</a:t>
            </a:r>
          </a:p>
          <a:p>
            <a:pPr lvl="0"/>
            <a:endParaRPr lang="en-US"/>
          </a:p>
          <a:p>
            <a:pPr lvl="0"/>
            <a:r>
              <a:rPr lang="en-US"/>
              <a:t>That attention is valuable, to brands, platforms, and most detrimentally to users themselves and it’s created a fragmented social (and overall digital) landscaped characterized by perpetual bombardment and saturation of content.</a:t>
            </a:r>
          </a:p>
          <a:p>
            <a:pPr lvl="0"/>
            <a:endParaRPr lang="en-US"/>
          </a:p>
          <a:p>
            <a:pPr lvl="0"/>
            <a:r>
              <a:rPr lang="en-US"/>
              <a:t>In a world that favors the sources that draw the most attention, we've lost what it means to be authentic in favor of flamboyant personas.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23.03.2020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That corresponds to 500 million tweets per day, and around 200 billion tweets per year.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23.03.2020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That's up from 69% the previous year.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23.03.2020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That's up from 69% the previous year.</a:t>
            </a:r>
          </a:p>
          <a:p>
            <a:pPr lvl="0"/>
            <a:endParaRPr lang="en-US"/>
          </a:p>
          <a:p>
            <a:pPr lvl="0"/>
            <a:r>
              <a:rPr lang="en-US"/>
              <a:t>The interesting thing about Gen Z is that they are the first generation to live completely in “the internet 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23.03.2020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Used my Twitter ego network to create a content-based recommender system.</a:t>
            </a:r>
          </a:p>
          <a:p>
            <a:pPr lvl="0"/>
            <a:endParaRPr lang="en-US"/>
          </a:p>
          <a:p>
            <a:pPr lvl="0"/>
            <a:r>
              <a:rPr lang="en-US"/>
              <a:t>The main objective was to use favorites to test the hypothesis that genuine connections can be formed without saturation of original content.</a:t>
            </a:r>
          </a:p>
          <a:p>
            <a:pPr lvl="0"/>
            <a:endParaRPr lang="en-US"/>
          </a:p>
          <a:p>
            <a:pPr lvl="0"/>
            <a:r>
              <a:rPr lang="en-US"/>
              <a:t>Take the pressure off of being a mill of content and be "judged" on other aspects of your digital footprint that also tell the story of who you are online.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23.03.2020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Wrangling the profile attributes (number of followers, number of posts, number of favorites, etc.) and the favorites timeline from the API using Tweepy</a:t>
            </a:r>
          </a:p>
          <a:p>
            <a:pPr lvl="0"/>
            <a:endParaRPr lang="en-US"/>
          </a:p>
          <a:p>
            <a:pPr lvl="0"/>
            <a:r>
              <a:rPr lang="en-US"/>
              <a:t>2. Cleaned and preprocessed the text, including tokenization, removal of stopwords, removing punctuation, parts of speech tagging, and lemmatization. </a:t>
            </a:r>
          </a:p>
          <a:p>
            <a:pPr lvl="0"/>
            <a:endParaRPr lang="en-US"/>
          </a:p>
          <a:p>
            <a:pPr lvl="0"/>
            <a:r>
              <a:rPr lang="en-US"/>
              <a:t>3. After processing, created a count vectorizer to perform sentiment analysis using vader and topic modeling via non-negative matrix factorization, which identified 7 distinct topics within the corpus of favorited tweets.</a:t>
            </a:r>
          </a:p>
          <a:p>
            <a:pPr lvl="0"/>
            <a:endParaRPr lang="en-US"/>
          </a:p>
          <a:p>
            <a:pPr lvl="0"/>
            <a:r>
              <a:rPr lang="en-US"/>
              <a:t>4. Then dimensionality reduction using UMAP via single variable decomposition</a:t>
            </a:r>
          </a:p>
          <a:p>
            <a:pPr lvl="0"/>
            <a:endParaRPr lang="en-US"/>
          </a:p>
          <a:p>
            <a:pPr lvl="0"/>
            <a:r>
              <a:rPr lang="en-US"/>
              <a:t>5. Lastly, I utilized the IBM Watson API to create personality profiles for each user derived from the tweets that they engaged with.</a:t>
            </a:r>
          </a:p>
          <a:p>
            <a:pPr lvl="0"/>
            <a:endParaRPr lang="en-US"/>
          </a:p>
          <a:p>
            <a:pPr lvl="0"/>
            <a:r>
              <a:rPr lang="en-US"/>
              <a:t>6. All of these features were user to calculate the cosine distance between users to ultimately provide the basis for the recommender system.</a:t>
            </a:r>
          </a:p>
          <a:p>
            <a:pPr lvl="0"/>
            <a:endParaRPr lang="en-US"/>
          </a:p>
          <a:p>
            <a:pPr lvl="0"/>
            <a:r>
              <a:rPr lang="en-US"/>
              <a:t>7. Lastly, I produced a product for this recommender system via Tableau using a Twitter screen name as input and an output of recommended friends.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23.03.2020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topics derived from non-negative matrix factorization are indicative of the Twitter "communities" present within my immediate network.</a:t>
            </a:r>
          </a:p>
          <a:p>
            <a:pPr lvl="0"/>
            <a:endParaRPr lang="en-US"/>
          </a:p>
          <a:p>
            <a:pPr lvl="0"/>
            <a:r>
              <a:rPr lang="en-US"/>
              <a:t>I used the KMeans clustering alogrithm to assign each document to a cluster by calculating euclidian distance on the document-term matrix</a:t>
            </a:r>
          </a:p>
          <a:p>
            <a:pPr lvl="0"/>
            <a:endParaRPr lang="en-US"/>
          </a:p>
          <a:p>
            <a:pPr lvl="0"/>
            <a:r>
              <a:rPr lang="en-US"/>
              <a:t>What you see here are each of the tweets mapped with each cluster (or topic) plotted in a two-dimensional vector space with UMAP.</a:t>
            </a:r>
          </a:p>
          <a:p>
            <a:pPr lvl="0"/>
            <a:endParaRPr lang="en-US"/>
          </a:p>
          <a:p>
            <a:pPr lvl="0"/>
            <a:r>
              <a:rPr lang="en-US"/>
              <a:t>Topic 0 = friends airing out dating issues, problems with males/females</a:t>
            </a:r>
          </a:p>
          <a:p>
            <a:pPr lvl="0"/>
            <a:endParaRPr lang="en-US"/>
          </a:p>
          <a:p>
            <a:pPr lvl="0"/>
            <a:r>
              <a:rPr lang="en-US"/>
              <a:t>Topic 1 = general status updates, daily occurrences</a:t>
            </a:r>
          </a:p>
          <a:p>
            <a:pPr lvl="0"/>
            <a:endParaRPr lang="en-US"/>
          </a:p>
          <a:p>
            <a:pPr lvl="0"/>
            <a:r>
              <a:rPr lang="en-US"/>
              <a:t>Topic 2 = nostalgia, reminiscing</a:t>
            </a:r>
          </a:p>
          <a:p>
            <a:pPr lvl="0"/>
            <a:endParaRPr lang="en-US"/>
          </a:p>
          <a:p>
            <a:pPr lvl="0"/>
            <a:r>
              <a:rPr lang="en-US"/>
              <a:t>Topic 3 = airing out complaints</a:t>
            </a:r>
          </a:p>
          <a:p>
            <a:pPr lvl="0"/>
            <a:endParaRPr lang="en-US"/>
          </a:p>
          <a:p>
            <a:pPr lvl="0"/>
            <a:r>
              <a:rPr lang="en-US"/>
              <a:t>Topic 4 = optimistic outlooks on life, looking forward to going through the year</a:t>
            </a:r>
          </a:p>
          <a:p>
            <a:pPr lvl="0"/>
            <a:endParaRPr lang="en-US"/>
          </a:p>
          <a:p>
            <a:pPr lvl="0"/>
            <a:r>
              <a:rPr lang="en-US"/>
              <a:t>Topic 5 = topics relating to the African American community, culture, etc.</a:t>
            </a:r>
          </a:p>
          <a:p>
            <a:pPr lvl="0"/>
            <a:endParaRPr lang="en-US"/>
          </a:p>
          <a:p>
            <a:pPr lvl="0"/>
            <a:r>
              <a:rPr lang="en-US"/>
              <a:t>Topic 6 = thankful for friends, saying happy birthday, saying thank you</a:t>
            </a:r>
          </a:p>
          <a:p>
            <a:pPr lvl="0"/>
            <a:endParaRPr lang="en-US"/>
          </a:p>
          <a:p>
            <a:pPr lvl="0"/>
            <a:r>
              <a:rPr lang="en-US"/>
              <a:t>Distribution of topics derived to represent the % of tweets per user that fell within each cluster.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23.03.2020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 used sentiment analysis on all documents to discern the range in emotion within each cluster</a:t>
            </a:r>
          </a:p>
          <a:p>
            <a:pPr lvl="0"/>
            <a:endParaRPr lang="en-US"/>
          </a:p>
          <a:p>
            <a:pPr lvl="0"/>
            <a:r>
              <a:rPr lang="en-US"/>
              <a:t>Vader analyzes the positive, negative, and neutral components of each document and aggregates these elements into a compound score (shown below)</a:t>
            </a:r>
          </a:p>
          <a:p>
            <a:pPr lvl="0"/>
            <a:endParaRPr lang="en-US"/>
          </a:p>
          <a:p>
            <a:pPr lvl="0"/>
            <a:r>
              <a:rPr lang="en-US"/>
              <a:t>So the final feature set included what % of tweets of each user fell within each topic and the average sentiment score attributed to each topic for each user.</a:t>
            </a:r>
          </a:p>
          <a:p>
            <a:pPr lvl="0"/>
            <a:endParaRPr lang="en-US"/>
          </a:p>
          <a:p>
            <a:pPr lvl="0"/>
            <a:r>
              <a:rPr lang="en-US"/>
              <a:t>What communities and topics each user is a part of and the general attitude toward those subjects.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3/23/20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hyperlink" Target="https://twitter.com/baka_brooks" TargetMode="External"/><Relationship Id="rId3" Type="http://schemas.openxmlformats.org/officeDocument/2006/relationships/image" Target="../media/image21.jpe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medium.com/@baka_brooks" TargetMode="External"/><Relationship Id="rId11"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hyperlink" Target="https://github.com/bakabrooks" TargetMode="External"/><Relationship Id="rId4" Type="http://schemas.openxmlformats.org/officeDocument/2006/relationships/hyperlink" Target="https://www.linkedin.com/in/alex-brooks-67b2b03a/" TargetMode="External"/><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rcRect t="2840" b="16126"/>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2316496" y="4121216"/>
            <a:ext cx="4942804" cy="2173094"/>
            <a:chOff x="0" y="0"/>
            <a:chExt cx="6590405" cy="2897459"/>
          </a:xfrm>
        </p:grpSpPr>
        <p:sp>
          <p:nvSpPr>
            <p:cNvPr id="3" name="AutoShape 3"/>
            <p:cNvSpPr/>
            <p:nvPr/>
          </p:nvSpPr>
          <p:spPr>
            <a:xfrm>
              <a:off x="0" y="0"/>
              <a:ext cx="6590405" cy="12700"/>
            </a:xfrm>
            <a:prstGeom prst="rect">
              <a:avLst/>
            </a:prstGeom>
            <a:solidFill>
              <a:srgbClr val="F8F8F8"/>
            </a:solidFill>
          </p:spPr>
        </p:sp>
        <p:sp>
          <p:nvSpPr>
            <p:cNvPr id="4" name="TextBox 4"/>
            <p:cNvSpPr txBox="1"/>
            <p:nvPr/>
          </p:nvSpPr>
          <p:spPr>
            <a:xfrm>
              <a:off x="0" y="780953"/>
              <a:ext cx="6590405" cy="1278403"/>
            </a:xfrm>
            <a:prstGeom prst="rect">
              <a:avLst/>
            </a:prstGeom>
          </p:spPr>
          <p:txBody>
            <a:bodyPr lIns="0" tIns="0" rIns="0" bIns="0" rtlCol="0" anchor="t">
              <a:spAutoFit/>
            </a:bodyPr>
            <a:lstStyle/>
            <a:p>
              <a:pPr algn="ctr">
                <a:lnSpc>
                  <a:spcPts val="3920"/>
                </a:lnSpc>
              </a:pPr>
              <a:r>
                <a:rPr lang="en-US" sz="2800">
                  <a:solidFill>
                    <a:srgbClr val="F8F8F8"/>
                  </a:solidFill>
                  <a:latin typeface="Heebo Regular Bold"/>
                </a:rPr>
                <a:t>Creating more inclusive </a:t>
              </a:r>
            </a:p>
            <a:p>
              <a:pPr algn="ctr">
                <a:lnSpc>
                  <a:spcPts val="3919"/>
                </a:lnSpc>
                <a:spcBef>
                  <a:spcPct val="0"/>
                </a:spcBef>
              </a:pPr>
              <a:r>
                <a:rPr lang="en-US" sz="2800">
                  <a:solidFill>
                    <a:srgbClr val="F8F8F8"/>
                  </a:solidFill>
                  <a:latin typeface="Heebo Regular Bold"/>
                </a:rPr>
                <a:t>social spaces</a:t>
              </a:r>
            </a:p>
          </p:txBody>
        </p:sp>
        <p:sp>
          <p:nvSpPr>
            <p:cNvPr id="5" name="AutoShape 5"/>
            <p:cNvSpPr/>
            <p:nvPr/>
          </p:nvSpPr>
          <p:spPr>
            <a:xfrm>
              <a:off x="0" y="2884759"/>
              <a:ext cx="6590405" cy="12700"/>
            </a:xfrm>
            <a:prstGeom prst="rect">
              <a:avLst/>
            </a:prstGeom>
            <a:solidFill>
              <a:srgbClr val="F8F8F8"/>
            </a:solidFill>
          </p:spPr>
        </p:sp>
      </p:grpSp>
      <p:sp>
        <p:nvSpPr>
          <p:cNvPr id="6" name="TextBox 6"/>
          <p:cNvSpPr txBox="1"/>
          <p:nvPr/>
        </p:nvSpPr>
        <p:spPr>
          <a:xfrm>
            <a:off x="1379167" y="1518609"/>
            <a:ext cx="9905726" cy="7399462"/>
          </a:xfrm>
          <a:prstGeom prst="rect">
            <a:avLst/>
          </a:prstGeom>
        </p:spPr>
        <p:txBody>
          <a:bodyPr lIns="0" tIns="0" rIns="0" bIns="0" rtlCol="0" anchor="t">
            <a:spAutoFit/>
          </a:bodyPr>
          <a:lstStyle/>
          <a:p>
            <a:pPr>
              <a:lnSpc>
                <a:spcPts val="17280"/>
              </a:lnSpc>
            </a:pPr>
            <a:r>
              <a:rPr lang="en-US" sz="14400" dirty="0">
                <a:solidFill>
                  <a:srgbClr val="F8F8F8"/>
                </a:solidFill>
                <a:latin typeface="Heebo Black"/>
              </a:rPr>
              <a:t>Can Anyone Hear Me?</a:t>
            </a:r>
          </a:p>
          <a:p>
            <a:pPr>
              <a:lnSpc>
                <a:spcPts val="5759"/>
              </a:lnSpc>
            </a:pPr>
            <a:r>
              <a:rPr lang="en-US" sz="4800" dirty="0">
                <a:solidFill>
                  <a:srgbClr val="38B6FF"/>
                </a:solidFill>
                <a:latin typeface="Heebo Black"/>
              </a:rPr>
              <a:t>A Twitter Recommendation Engine</a:t>
            </a:r>
          </a:p>
        </p:txBody>
      </p:sp>
      <p:sp>
        <p:nvSpPr>
          <p:cNvPr id="7" name="TextBox 7"/>
          <p:cNvSpPr txBox="1"/>
          <p:nvPr/>
        </p:nvSpPr>
        <p:spPr>
          <a:xfrm>
            <a:off x="12316496" y="8105602"/>
            <a:ext cx="4942804" cy="479560"/>
          </a:xfrm>
          <a:prstGeom prst="rect">
            <a:avLst/>
          </a:prstGeom>
        </p:spPr>
        <p:txBody>
          <a:bodyPr lIns="0" tIns="0" rIns="0" bIns="0" rtlCol="0" anchor="t">
            <a:spAutoFit/>
          </a:bodyPr>
          <a:lstStyle/>
          <a:p>
            <a:pPr algn="ctr">
              <a:lnSpc>
                <a:spcPts val="3919"/>
              </a:lnSpc>
              <a:spcBef>
                <a:spcPct val="0"/>
              </a:spcBef>
            </a:pPr>
            <a:r>
              <a:rPr lang="en-US" sz="2800">
                <a:solidFill>
                  <a:srgbClr val="F8F8F8"/>
                </a:solidFill>
                <a:latin typeface="Heebo Regular Bold"/>
              </a:rPr>
              <a:t>Alex Brooks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2562" r="28215"/>
          <a:stretch>
            <a:fillRect/>
          </a:stretch>
        </p:blipFill>
        <p:spPr>
          <a:xfrm>
            <a:off x="0" y="0"/>
            <a:ext cx="9144000" cy="10287000"/>
          </a:xfrm>
          <a:prstGeom prst="rect">
            <a:avLst/>
          </a:prstGeom>
        </p:spPr>
      </p:pic>
      <p:sp>
        <p:nvSpPr>
          <p:cNvPr id="3" name="AutoShape 3"/>
          <p:cNvSpPr/>
          <p:nvPr/>
        </p:nvSpPr>
        <p:spPr>
          <a:xfrm>
            <a:off x="17249775" y="-226292"/>
            <a:ext cx="9525" cy="9475067"/>
          </a:xfrm>
          <a:prstGeom prst="rect">
            <a:avLst/>
          </a:prstGeom>
          <a:solidFill>
            <a:srgbClr val="2D322B"/>
          </a:solidFill>
        </p:spPr>
      </p:sp>
      <p:pic>
        <p:nvPicPr>
          <p:cNvPr id="4" name="Picture 4"/>
          <p:cNvPicPr>
            <a:picLocks noChangeAspect="1"/>
          </p:cNvPicPr>
          <p:nvPr/>
        </p:nvPicPr>
        <p:blipFill>
          <a:blip r:embed="rId4"/>
          <a:srcRect/>
          <a:stretch>
            <a:fillRect/>
          </a:stretch>
        </p:blipFill>
        <p:spPr>
          <a:xfrm>
            <a:off x="0" y="0"/>
            <a:ext cx="9144000" cy="13716000"/>
          </a:xfrm>
          <a:prstGeom prst="rect">
            <a:avLst/>
          </a:prstGeom>
        </p:spPr>
      </p:pic>
      <p:sp>
        <p:nvSpPr>
          <p:cNvPr id="5" name="TextBox 5"/>
          <p:cNvSpPr txBox="1"/>
          <p:nvPr/>
        </p:nvSpPr>
        <p:spPr>
          <a:xfrm>
            <a:off x="9889823" y="7461999"/>
            <a:ext cx="6722966" cy="1796301"/>
          </a:xfrm>
          <a:prstGeom prst="rect">
            <a:avLst/>
          </a:prstGeom>
        </p:spPr>
        <p:txBody>
          <a:bodyPr lIns="0" tIns="0" rIns="0" bIns="0" rtlCol="0" anchor="t">
            <a:spAutoFit/>
          </a:bodyPr>
          <a:lstStyle/>
          <a:p>
            <a:pPr algn="r">
              <a:lnSpc>
                <a:spcPts val="7040"/>
              </a:lnSpc>
            </a:pPr>
            <a:r>
              <a:rPr lang="en-US" sz="6400">
                <a:solidFill>
                  <a:srgbClr val="38B6FF"/>
                </a:solidFill>
                <a:latin typeface="Heebo Bold"/>
              </a:rPr>
              <a:t>CLASSIFICATION OF PERSONA</a:t>
            </a:r>
          </a:p>
        </p:txBody>
      </p:sp>
      <p:sp>
        <p:nvSpPr>
          <p:cNvPr id="6" name="TextBox 6"/>
          <p:cNvSpPr txBox="1"/>
          <p:nvPr/>
        </p:nvSpPr>
        <p:spPr>
          <a:xfrm>
            <a:off x="12734827" y="1398062"/>
            <a:ext cx="3877962" cy="3907480"/>
          </a:xfrm>
          <a:prstGeom prst="rect">
            <a:avLst/>
          </a:prstGeom>
        </p:spPr>
        <p:txBody>
          <a:bodyPr lIns="0" tIns="0" rIns="0" bIns="0" rtlCol="0" anchor="t">
            <a:spAutoFit/>
          </a:bodyPr>
          <a:lstStyle/>
          <a:p>
            <a:pPr algn="r">
              <a:lnSpc>
                <a:spcPts val="3359"/>
              </a:lnSpc>
            </a:pPr>
            <a:r>
              <a:rPr lang="en-US" sz="2399" dirty="0">
                <a:solidFill>
                  <a:schemeClr val="tx1">
                    <a:lumMod val="75000"/>
                    <a:lumOff val="25000"/>
                  </a:schemeClr>
                </a:solidFill>
                <a:latin typeface="Heebo Regular"/>
              </a:rPr>
              <a:t>Openness</a:t>
            </a:r>
            <a:endParaRPr lang="en-US" sz="2400" dirty="0">
              <a:solidFill>
                <a:schemeClr val="tx1">
                  <a:lumMod val="75000"/>
                  <a:lumOff val="25000"/>
                </a:schemeClr>
              </a:solidFill>
              <a:latin typeface="Heebo Regular"/>
            </a:endParaRPr>
          </a:p>
          <a:p>
            <a:pPr algn="r">
              <a:lnSpc>
                <a:spcPts val="3359"/>
              </a:lnSpc>
            </a:pPr>
            <a:endParaRPr lang="en-US" sz="2400" dirty="0">
              <a:solidFill>
                <a:schemeClr val="tx1">
                  <a:lumMod val="75000"/>
                  <a:lumOff val="25000"/>
                </a:schemeClr>
              </a:solidFill>
              <a:latin typeface="Heebo Regular"/>
            </a:endParaRPr>
          </a:p>
          <a:p>
            <a:pPr algn="r">
              <a:lnSpc>
                <a:spcPts val="3359"/>
              </a:lnSpc>
            </a:pPr>
            <a:r>
              <a:rPr lang="en-US" sz="2399" dirty="0">
                <a:solidFill>
                  <a:schemeClr val="tx1">
                    <a:lumMod val="75000"/>
                    <a:lumOff val="25000"/>
                  </a:schemeClr>
                </a:solidFill>
                <a:latin typeface="Heebo Regular"/>
              </a:rPr>
              <a:t>Conscientiousness</a:t>
            </a:r>
          </a:p>
          <a:p>
            <a:pPr algn="r">
              <a:lnSpc>
                <a:spcPts val="3359"/>
              </a:lnSpc>
            </a:pPr>
            <a:endParaRPr lang="en-US" sz="2399" dirty="0">
              <a:solidFill>
                <a:schemeClr val="tx1">
                  <a:lumMod val="75000"/>
                  <a:lumOff val="25000"/>
                </a:schemeClr>
              </a:solidFill>
              <a:latin typeface="Heebo Regular"/>
            </a:endParaRPr>
          </a:p>
          <a:p>
            <a:pPr algn="r">
              <a:lnSpc>
                <a:spcPts val="3359"/>
              </a:lnSpc>
            </a:pPr>
            <a:r>
              <a:rPr lang="en-US" sz="2399" dirty="0">
                <a:solidFill>
                  <a:schemeClr val="tx1">
                    <a:lumMod val="75000"/>
                    <a:lumOff val="25000"/>
                  </a:schemeClr>
                </a:solidFill>
                <a:latin typeface="Heebo Regular"/>
              </a:rPr>
              <a:t>Extraversion</a:t>
            </a:r>
          </a:p>
          <a:p>
            <a:pPr algn="r">
              <a:lnSpc>
                <a:spcPts val="3359"/>
              </a:lnSpc>
            </a:pPr>
            <a:endParaRPr lang="en-US" sz="2399" dirty="0">
              <a:solidFill>
                <a:schemeClr val="tx1">
                  <a:lumMod val="75000"/>
                  <a:lumOff val="25000"/>
                </a:schemeClr>
              </a:solidFill>
              <a:latin typeface="Heebo Regular"/>
            </a:endParaRPr>
          </a:p>
          <a:p>
            <a:pPr algn="r">
              <a:lnSpc>
                <a:spcPts val="3359"/>
              </a:lnSpc>
            </a:pPr>
            <a:r>
              <a:rPr lang="en-US" sz="2399" dirty="0">
                <a:solidFill>
                  <a:schemeClr val="tx1">
                    <a:lumMod val="75000"/>
                    <a:lumOff val="25000"/>
                  </a:schemeClr>
                </a:solidFill>
                <a:latin typeface="Heebo Regular"/>
              </a:rPr>
              <a:t>Agreeableness</a:t>
            </a:r>
          </a:p>
          <a:p>
            <a:pPr algn="r">
              <a:lnSpc>
                <a:spcPts val="3359"/>
              </a:lnSpc>
            </a:pPr>
            <a:endParaRPr lang="en-US" sz="2399" dirty="0">
              <a:solidFill>
                <a:schemeClr val="tx1">
                  <a:lumMod val="75000"/>
                  <a:lumOff val="25000"/>
                </a:schemeClr>
              </a:solidFill>
              <a:latin typeface="Heebo Regular"/>
            </a:endParaRPr>
          </a:p>
          <a:p>
            <a:pPr algn="r">
              <a:lnSpc>
                <a:spcPts val="3360"/>
              </a:lnSpc>
            </a:pPr>
            <a:r>
              <a:rPr lang="en-US" sz="2399" dirty="0">
                <a:solidFill>
                  <a:schemeClr val="tx1">
                    <a:lumMod val="75000"/>
                    <a:lumOff val="25000"/>
                  </a:schemeClr>
                </a:solidFill>
                <a:latin typeface="Heebo Regular"/>
              </a:rPr>
              <a:t>Emotional Range</a:t>
            </a:r>
          </a:p>
        </p:txBody>
      </p:sp>
      <p:pic>
        <p:nvPicPr>
          <p:cNvPr id="7" name="Picture 7"/>
          <p:cNvPicPr>
            <a:picLocks noChangeAspect="1"/>
          </p:cNvPicPr>
          <p:nvPr/>
        </p:nvPicPr>
        <p:blipFill>
          <a:blip r:embed="rId5"/>
          <a:srcRect l="16562" r="19560" b="25454"/>
          <a:stretch>
            <a:fillRect/>
          </a:stretch>
        </p:blipFill>
        <p:spPr>
          <a:xfrm>
            <a:off x="6586433" y="190500"/>
            <a:ext cx="2367067" cy="20915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3552908" y="3364057"/>
            <a:ext cx="11182184" cy="3558885"/>
            <a:chOff x="0" y="0"/>
            <a:chExt cx="14909579" cy="4745180"/>
          </a:xfrm>
        </p:grpSpPr>
        <p:sp>
          <p:nvSpPr>
            <p:cNvPr id="3" name="TextBox 3"/>
            <p:cNvSpPr txBox="1"/>
            <p:nvPr/>
          </p:nvSpPr>
          <p:spPr>
            <a:xfrm>
              <a:off x="0" y="1264736"/>
              <a:ext cx="14909579" cy="1232671"/>
            </a:xfrm>
            <a:prstGeom prst="rect">
              <a:avLst/>
            </a:prstGeom>
          </p:spPr>
          <p:txBody>
            <a:bodyPr lIns="0" tIns="0" rIns="0" bIns="0" rtlCol="0" anchor="t">
              <a:spAutoFit/>
            </a:bodyPr>
            <a:lstStyle/>
            <a:p>
              <a:pPr algn="ctr">
                <a:lnSpc>
                  <a:spcPts val="7040"/>
                </a:lnSpc>
              </a:pPr>
              <a:r>
                <a:rPr lang="en-US" sz="6400">
                  <a:solidFill>
                    <a:srgbClr val="38B6FF"/>
                  </a:solidFill>
                  <a:latin typeface="Heebo Bold"/>
                </a:rPr>
                <a:t>FIND YOUR TRIBE.</a:t>
              </a:r>
            </a:p>
          </p:txBody>
        </p:sp>
        <p:sp>
          <p:nvSpPr>
            <p:cNvPr id="4" name="TextBox 4"/>
            <p:cNvSpPr txBox="1"/>
            <p:nvPr/>
          </p:nvSpPr>
          <p:spPr>
            <a:xfrm>
              <a:off x="0" y="3022508"/>
              <a:ext cx="14909579" cy="515086"/>
            </a:xfrm>
            <a:prstGeom prst="rect">
              <a:avLst/>
            </a:prstGeom>
          </p:spPr>
          <p:txBody>
            <a:bodyPr lIns="0" tIns="0" rIns="0" bIns="0" rtlCol="0" anchor="t">
              <a:spAutoFit/>
            </a:bodyPr>
            <a:lstStyle/>
            <a:p>
              <a:pPr algn="ctr">
                <a:lnSpc>
                  <a:spcPts val="3360"/>
                </a:lnSpc>
                <a:spcBef>
                  <a:spcPct val="0"/>
                </a:spcBef>
              </a:pPr>
              <a:r>
                <a:rPr lang="en-US" sz="2400" u="sng">
                  <a:solidFill>
                    <a:srgbClr val="FF5757"/>
                  </a:solidFill>
                  <a:latin typeface="Heebo Regular"/>
                </a:rPr>
                <a:t>Click here</a:t>
              </a:r>
            </a:p>
          </p:txBody>
        </p:sp>
        <p:sp>
          <p:nvSpPr>
            <p:cNvPr id="5" name="AutoShape 5"/>
            <p:cNvSpPr/>
            <p:nvPr/>
          </p:nvSpPr>
          <p:spPr>
            <a:xfrm rot="-10800000">
              <a:off x="0" y="0"/>
              <a:ext cx="14909579" cy="12700"/>
            </a:xfrm>
            <a:prstGeom prst="rect">
              <a:avLst/>
            </a:prstGeom>
            <a:solidFill>
              <a:srgbClr val="455241"/>
            </a:solidFill>
          </p:spPr>
        </p:sp>
        <p:sp>
          <p:nvSpPr>
            <p:cNvPr id="6" name="AutoShape 6"/>
            <p:cNvSpPr/>
            <p:nvPr/>
          </p:nvSpPr>
          <p:spPr>
            <a:xfrm rot="-10800000">
              <a:off x="0" y="4732480"/>
              <a:ext cx="14909579" cy="12700"/>
            </a:xfrm>
            <a:prstGeom prst="rect">
              <a:avLst/>
            </a:prstGeom>
            <a:solidFill>
              <a:srgbClr val="455241"/>
            </a:solid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44908" b="21435"/>
          <a:stretch>
            <a:fillRect/>
          </a:stretch>
        </p:blipFill>
        <p:spPr>
          <a:xfrm>
            <a:off x="0" y="6186299"/>
            <a:ext cx="18288000" cy="4100701"/>
          </a:xfrm>
          <a:prstGeom prst="rect">
            <a:avLst/>
          </a:prstGeom>
        </p:spPr>
      </p:pic>
      <p:sp>
        <p:nvSpPr>
          <p:cNvPr id="3" name="AutoShape 3"/>
          <p:cNvSpPr/>
          <p:nvPr/>
        </p:nvSpPr>
        <p:spPr>
          <a:xfrm rot="-10800000">
            <a:off x="1028700" y="1028700"/>
            <a:ext cx="17703269" cy="9525"/>
          </a:xfrm>
          <a:prstGeom prst="rect">
            <a:avLst/>
          </a:prstGeom>
          <a:solidFill>
            <a:srgbClr val="455241"/>
          </a:solidFill>
        </p:spPr>
      </p:sp>
      <p:pic>
        <p:nvPicPr>
          <p:cNvPr id="4" name="Picture 4"/>
          <p:cNvPicPr>
            <a:picLocks noChangeAspect="1"/>
          </p:cNvPicPr>
          <p:nvPr/>
        </p:nvPicPr>
        <p:blipFill>
          <a:blip r:embed="rId4"/>
          <a:srcRect t="13206"/>
          <a:stretch>
            <a:fillRect/>
          </a:stretch>
        </p:blipFill>
        <p:spPr>
          <a:xfrm>
            <a:off x="0" y="4653858"/>
            <a:ext cx="18288000" cy="10588509"/>
          </a:xfrm>
          <a:prstGeom prst="rect">
            <a:avLst/>
          </a:prstGeom>
        </p:spPr>
      </p:pic>
      <p:sp>
        <p:nvSpPr>
          <p:cNvPr id="5" name="TextBox 5"/>
          <p:cNvSpPr txBox="1"/>
          <p:nvPr/>
        </p:nvSpPr>
        <p:spPr>
          <a:xfrm>
            <a:off x="1028700" y="1651330"/>
            <a:ext cx="6990548" cy="910216"/>
          </a:xfrm>
          <a:prstGeom prst="rect">
            <a:avLst/>
          </a:prstGeom>
        </p:spPr>
        <p:txBody>
          <a:bodyPr lIns="0" tIns="0" rIns="0" bIns="0" rtlCol="0" anchor="t">
            <a:spAutoFit/>
          </a:bodyPr>
          <a:lstStyle/>
          <a:p>
            <a:pPr>
              <a:lnSpc>
                <a:spcPts val="7040"/>
              </a:lnSpc>
            </a:pPr>
            <a:r>
              <a:rPr lang="en-US" sz="6400">
                <a:solidFill>
                  <a:srgbClr val="38B6FF"/>
                </a:solidFill>
                <a:latin typeface="Heebo Bold"/>
              </a:rPr>
              <a:t>FUTURE WORK</a:t>
            </a:r>
          </a:p>
        </p:txBody>
      </p:sp>
      <p:sp>
        <p:nvSpPr>
          <p:cNvPr id="6" name="TextBox 6"/>
          <p:cNvSpPr txBox="1"/>
          <p:nvPr/>
        </p:nvSpPr>
        <p:spPr>
          <a:xfrm>
            <a:off x="8950837" y="1556080"/>
            <a:ext cx="8308463" cy="3035446"/>
          </a:xfrm>
          <a:prstGeom prst="rect">
            <a:avLst/>
          </a:prstGeom>
        </p:spPr>
        <p:txBody>
          <a:bodyPr lIns="0" tIns="0" rIns="0" bIns="0" rtlCol="0" anchor="t">
            <a:spAutoFit/>
          </a:bodyPr>
          <a:lstStyle/>
          <a:p>
            <a:pPr marL="396240" lvl="1" indent="-198120">
              <a:lnSpc>
                <a:spcPts val="3359"/>
              </a:lnSpc>
              <a:buFont typeface="Arial"/>
              <a:buChar char="•"/>
            </a:pPr>
            <a:r>
              <a:rPr lang="en-US" sz="2399" dirty="0">
                <a:solidFill>
                  <a:schemeClr val="tx1">
                    <a:lumMod val="75000"/>
                    <a:lumOff val="25000"/>
                  </a:schemeClr>
                </a:solidFill>
                <a:latin typeface="Heebo Regular"/>
              </a:rPr>
              <a:t>Model relationships using a network graph. Improve recommender by using a community detection algorithm.</a:t>
            </a:r>
          </a:p>
          <a:p>
            <a:pPr>
              <a:lnSpc>
                <a:spcPts val="3359"/>
              </a:lnSpc>
            </a:pPr>
            <a:endParaRPr lang="en-US" sz="2399" dirty="0">
              <a:solidFill>
                <a:schemeClr val="tx1">
                  <a:lumMod val="75000"/>
                  <a:lumOff val="25000"/>
                </a:schemeClr>
              </a:solidFill>
              <a:latin typeface="Heebo Regular"/>
            </a:endParaRPr>
          </a:p>
          <a:p>
            <a:pPr marL="396240" lvl="1" indent="-198120">
              <a:lnSpc>
                <a:spcPts val="3359"/>
              </a:lnSpc>
              <a:buFont typeface="Arial"/>
              <a:buChar char="•"/>
            </a:pPr>
            <a:r>
              <a:rPr lang="en-US" sz="2400" dirty="0">
                <a:solidFill>
                  <a:schemeClr val="tx1">
                    <a:lumMod val="75000"/>
                    <a:lumOff val="25000"/>
                  </a:schemeClr>
                </a:solidFill>
                <a:latin typeface="Heebo Regular"/>
              </a:rPr>
              <a:t>Expand network beyond first-degree connections.</a:t>
            </a:r>
          </a:p>
          <a:p>
            <a:pPr>
              <a:lnSpc>
                <a:spcPts val="3359"/>
              </a:lnSpc>
            </a:pPr>
            <a:endParaRPr lang="en-US" sz="2400" dirty="0">
              <a:solidFill>
                <a:schemeClr val="tx1">
                  <a:lumMod val="75000"/>
                  <a:lumOff val="25000"/>
                </a:schemeClr>
              </a:solidFill>
              <a:latin typeface="Heebo Regular"/>
            </a:endParaRPr>
          </a:p>
          <a:p>
            <a:pPr marL="396240" lvl="1" indent="-198120">
              <a:lnSpc>
                <a:spcPts val="3360"/>
              </a:lnSpc>
              <a:buFont typeface="Arial"/>
              <a:buChar char="•"/>
            </a:pPr>
            <a:r>
              <a:rPr lang="en-US" sz="2399" dirty="0">
                <a:solidFill>
                  <a:schemeClr val="tx1">
                    <a:lumMod val="75000"/>
                    <a:lumOff val="25000"/>
                  </a:schemeClr>
                </a:solidFill>
                <a:latin typeface="Heebo Regular"/>
              </a:rPr>
              <a:t>Expand app design: conversation starters, example tweets from each user, etc.</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rcRect t="7812" b="781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028700" y="2061713"/>
            <a:ext cx="18494640" cy="6163574"/>
            <a:chOff x="0" y="0"/>
            <a:chExt cx="24659519" cy="8218099"/>
          </a:xfrm>
        </p:grpSpPr>
        <p:sp>
          <p:nvSpPr>
            <p:cNvPr id="3" name="AutoShape 3"/>
            <p:cNvSpPr/>
            <p:nvPr/>
          </p:nvSpPr>
          <p:spPr>
            <a:xfrm>
              <a:off x="0" y="0"/>
              <a:ext cx="24659519" cy="12813"/>
            </a:xfrm>
            <a:prstGeom prst="rect">
              <a:avLst/>
            </a:prstGeom>
            <a:solidFill>
              <a:srgbClr val="38B6FF"/>
            </a:solidFill>
          </p:spPr>
        </p:sp>
        <p:sp>
          <p:nvSpPr>
            <p:cNvPr id="4" name="TextBox 4"/>
            <p:cNvSpPr txBox="1"/>
            <p:nvPr/>
          </p:nvSpPr>
          <p:spPr>
            <a:xfrm>
              <a:off x="0" y="703731"/>
              <a:ext cx="19394241" cy="6597165"/>
            </a:xfrm>
            <a:prstGeom prst="rect">
              <a:avLst/>
            </a:prstGeom>
          </p:spPr>
          <p:txBody>
            <a:bodyPr lIns="0" tIns="0" rIns="0" bIns="0" rtlCol="0" anchor="t">
              <a:spAutoFit/>
            </a:bodyPr>
            <a:lstStyle/>
            <a:p>
              <a:pPr>
                <a:lnSpc>
                  <a:spcPts val="9680"/>
                </a:lnSpc>
              </a:pPr>
              <a:r>
                <a:rPr lang="en-US" sz="8800">
                  <a:solidFill>
                    <a:srgbClr val="F8F8F8"/>
                  </a:solidFill>
                  <a:latin typeface="Heebo Bold"/>
                </a:rPr>
                <a:t>In the social jungle of human existence, there is no feeling of being alive without a sense of identity.</a:t>
              </a:r>
            </a:p>
          </p:txBody>
        </p:sp>
        <p:sp>
          <p:nvSpPr>
            <p:cNvPr id="5" name="TextBox 5"/>
            <p:cNvSpPr txBox="1"/>
            <p:nvPr/>
          </p:nvSpPr>
          <p:spPr>
            <a:xfrm>
              <a:off x="0" y="7593646"/>
              <a:ext cx="11077951" cy="624453"/>
            </a:xfrm>
            <a:prstGeom prst="rect">
              <a:avLst/>
            </a:prstGeom>
          </p:spPr>
          <p:txBody>
            <a:bodyPr lIns="0" tIns="0" rIns="0" bIns="0" rtlCol="0" anchor="t">
              <a:spAutoFit/>
            </a:bodyPr>
            <a:lstStyle/>
            <a:p>
              <a:pPr>
                <a:lnSpc>
                  <a:spcPts val="3920"/>
                </a:lnSpc>
                <a:spcBef>
                  <a:spcPct val="0"/>
                </a:spcBef>
              </a:pPr>
              <a:r>
                <a:rPr lang="en-US" sz="2800">
                  <a:solidFill>
                    <a:srgbClr val="FFFFFF"/>
                  </a:solidFill>
                  <a:latin typeface="Heebo Regular"/>
                </a:rPr>
                <a:t>— Erik Erikson</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54" r="654"/>
          <a:stretch>
            <a:fillRect/>
          </a:stretch>
        </p:blipFill>
        <p:spPr>
          <a:xfrm>
            <a:off x="0" y="0"/>
            <a:ext cx="8881154" cy="10287000"/>
          </a:xfrm>
          <a:prstGeom prst="rect">
            <a:avLst/>
          </a:prstGeom>
        </p:spPr>
      </p:pic>
      <p:grpSp>
        <p:nvGrpSpPr>
          <p:cNvPr id="3" name="Group 3"/>
          <p:cNvGrpSpPr/>
          <p:nvPr/>
        </p:nvGrpSpPr>
        <p:grpSpPr>
          <a:xfrm>
            <a:off x="10212206" y="6854651"/>
            <a:ext cx="7047094" cy="2403649"/>
            <a:chOff x="0" y="0"/>
            <a:chExt cx="9396126" cy="3204865"/>
          </a:xfrm>
        </p:grpSpPr>
        <p:sp>
          <p:nvSpPr>
            <p:cNvPr id="4" name="TextBox 4"/>
            <p:cNvSpPr txBox="1"/>
            <p:nvPr/>
          </p:nvSpPr>
          <p:spPr>
            <a:xfrm>
              <a:off x="0" y="731269"/>
              <a:ext cx="9396126" cy="483437"/>
            </a:xfrm>
            <a:prstGeom prst="rect">
              <a:avLst/>
            </a:prstGeom>
          </p:spPr>
          <p:txBody>
            <a:bodyPr lIns="0" tIns="0" rIns="0" bIns="0" rtlCol="0" anchor="t">
              <a:spAutoFit/>
            </a:bodyPr>
            <a:lstStyle/>
            <a:p>
              <a:pPr algn="r">
                <a:lnSpc>
                  <a:spcPts val="3150"/>
                </a:lnSpc>
              </a:pPr>
              <a:r>
                <a:rPr lang="en-US" sz="2100" spc="21">
                  <a:solidFill>
                    <a:srgbClr val="000000"/>
                  </a:solidFill>
                  <a:latin typeface="Heebo Regular"/>
                </a:rPr>
                <a:t>brooks.alexr@gmail.com</a:t>
              </a:r>
            </a:p>
          </p:txBody>
        </p:sp>
        <p:sp>
          <p:nvSpPr>
            <p:cNvPr id="5" name="TextBox 5"/>
            <p:cNvSpPr txBox="1"/>
            <p:nvPr/>
          </p:nvSpPr>
          <p:spPr>
            <a:xfrm>
              <a:off x="0" y="-38100"/>
              <a:ext cx="9396126" cy="520242"/>
            </a:xfrm>
            <a:prstGeom prst="rect">
              <a:avLst/>
            </a:prstGeom>
          </p:spPr>
          <p:txBody>
            <a:bodyPr lIns="0" tIns="0" rIns="0" bIns="0" rtlCol="0" anchor="t">
              <a:spAutoFit/>
            </a:bodyPr>
            <a:lstStyle/>
            <a:p>
              <a:pPr algn="r">
                <a:lnSpc>
                  <a:spcPts val="3359"/>
                </a:lnSpc>
                <a:spcBef>
                  <a:spcPct val="0"/>
                </a:spcBef>
              </a:pPr>
              <a:r>
                <a:rPr lang="en-US" sz="2400" spc="24">
                  <a:solidFill>
                    <a:srgbClr val="000000"/>
                  </a:solidFill>
                  <a:latin typeface="Heebo Bold Bold"/>
                </a:rPr>
                <a:t>EMAIL ADDRESS</a:t>
              </a:r>
            </a:p>
          </p:txBody>
        </p:sp>
        <p:sp>
          <p:nvSpPr>
            <p:cNvPr id="6" name="TextBox 6"/>
            <p:cNvSpPr txBox="1"/>
            <p:nvPr/>
          </p:nvSpPr>
          <p:spPr>
            <a:xfrm>
              <a:off x="0" y="2721429"/>
              <a:ext cx="9396126" cy="483437"/>
            </a:xfrm>
            <a:prstGeom prst="rect">
              <a:avLst/>
            </a:prstGeom>
          </p:spPr>
          <p:txBody>
            <a:bodyPr lIns="0" tIns="0" rIns="0" bIns="0" rtlCol="0" anchor="t">
              <a:spAutoFit/>
            </a:bodyPr>
            <a:lstStyle/>
            <a:p>
              <a:pPr algn="r">
                <a:lnSpc>
                  <a:spcPts val="3150"/>
                </a:lnSpc>
              </a:pPr>
              <a:r>
                <a:rPr lang="en-US" sz="2100" spc="21">
                  <a:solidFill>
                    <a:srgbClr val="000000"/>
                  </a:solidFill>
                  <a:latin typeface="Heebo Regular"/>
                </a:rPr>
                <a:t>(757) 561  - 8904</a:t>
              </a:r>
            </a:p>
          </p:txBody>
        </p:sp>
        <p:sp>
          <p:nvSpPr>
            <p:cNvPr id="7" name="TextBox 7"/>
            <p:cNvSpPr txBox="1"/>
            <p:nvPr/>
          </p:nvSpPr>
          <p:spPr>
            <a:xfrm>
              <a:off x="0" y="1952060"/>
              <a:ext cx="9396126" cy="520242"/>
            </a:xfrm>
            <a:prstGeom prst="rect">
              <a:avLst/>
            </a:prstGeom>
          </p:spPr>
          <p:txBody>
            <a:bodyPr lIns="0" tIns="0" rIns="0" bIns="0" rtlCol="0" anchor="t">
              <a:spAutoFit/>
            </a:bodyPr>
            <a:lstStyle/>
            <a:p>
              <a:pPr algn="r">
                <a:lnSpc>
                  <a:spcPts val="3359"/>
                </a:lnSpc>
                <a:spcBef>
                  <a:spcPct val="0"/>
                </a:spcBef>
              </a:pPr>
              <a:r>
                <a:rPr lang="en-US" sz="2400" spc="24">
                  <a:solidFill>
                    <a:srgbClr val="000000"/>
                  </a:solidFill>
                  <a:latin typeface="Heebo Bold Bold"/>
                </a:rPr>
                <a:t>PHONE NUMBER</a:t>
              </a:r>
            </a:p>
          </p:txBody>
        </p:sp>
      </p:grpSp>
      <p:pic>
        <p:nvPicPr>
          <p:cNvPr id="8" name="Picture 8">
            <a:hlinkClick r:id="rId4"/>
          </p:cNvPr>
          <p:cNvPicPr>
            <a:picLocks noChangeAspect="1"/>
          </p:cNvPicPr>
          <p:nvPr/>
        </p:nvPicPr>
        <p:blipFill>
          <a:blip r:embed="rId5"/>
          <a:srcRect/>
          <a:stretch>
            <a:fillRect/>
          </a:stretch>
        </p:blipFill>
        <p:spPr>
          <a:xfrm>
            <a:off x="9967895" y="4088418"/>
            <a:ext cx="1551547" cy="1319426"/>
          </a:xfrm>
          <a:prstGeom prst="rect">
            <a:avLst/>
          </a:prstGeom>
        </p:spPr>
      </p:pic>
      <p:pic>
        <p:nvPicPr>
          <p:cNvPr id="9" name="Picture 9">
            <a:hlinkClick r:id="rId6"/>
          </p:cNvPr>
          <p:cNvPicPr>
            <a:picLocks noChangeAspect="1"/>
          </p:cNvPicPr>
          <p:nvPr/>
        </p:nvPicPr>
        <p:blipFill>
          <a:blip r:embed="rId7"/>
          <a:srcRect/>
          <a:stretch>
            <a:fillRect/>
          </a:stretch>
        </p:blipFill>
        <p:spPr>
          <a:xfrm>
            <a:off x="15939874" y="4088418"/>
            <a:ext cx="1319426" cy="1319426"/>
          </a:xfrm>
          <a:prstGeom prst="rect">
            <a:avLst/>
          </a:prstGeom>
        </p:spPr>
      </p:pic>
      <p:pic>
        <p:nvPicPr>
          <p:cNvPr id="10" name="Picture 10">
            <a:hlinkClick r:id="rId8"/>
          </p:cNvPr>
          <p:cNvPicPr>
            <a:picLocks noChangeAspect="1"/>
          </p:cNvPicPr>
          <p:nvPr/>
        </p:nvPicPr>
        <p:blipFill>
          <a:blip r:embed="rId9"/>
          <a:srcRect/>
          <a:stretch>
            <a:fillRect/>
          </a:stretch>
        </p:blipFill>
        <p:spPr>
          <a:xfrm>
            <a:off x="13972155" y="4040033"/>
            <a:ext cx="1416195" cy="1416195"/>
          </a:xfrm>
          <a:prstGeom prst="rect">
            <a:avLst/>
          </a:prstGeom>
        </p:spPr>
      </p:pic>
      <p:pic>
        <p:nvPicPr>
          <p:cNvPr id="11" name="Picture 11">
            <a:hlinkClick r:id="rId10"/>
          </p:cNvPr>
          <p:cNvPicPr>
            <a:picLocks noChangeAspect="1"/>
          </p:cNvPicPr>
          <p:nvPr/>
        </p:nvPicPr>
        <p:blipFill>
          <a:blip r:embed="rId11"/>
          <a:srcRect/>
          <a:stretch>
            <a:fillRect/>
          </a:stretch>
        </p:blipFill>
        <p:spPr>
          <a:xfrm>
            <a:off x="11893424" y="3996747"/>
            <a:ext cx="1502768" cy="1502768"/>
          </a:xfrm>
          <a:prstGeom prst="rect">
            <a:avLst/>
          </a:prstGeom>
        </p:spPr>
      </p:pic>
      <p:sp>
        <p:nvSpPr>
          <p:cNvPr id="12" name="TextBox 12"/>
          <p:cNvSpPr txBox="1"/>
          <p:nvPr/>
        </p:nvSpPr>
        <p:spPr>
          <a:xfrm>
            <a:off x="11346705" y="1733906"/>
            <a:ext cx="5912595" cy="970761"/>
          </a:xfrm>
          <a:prstGeom prst="rect">
            <a:avLst/>
          </a:prstGeom>
        </p:spPr>
        <p:txBody>
          <a:bodyPr lIns="0" tIns="0" rIns="0" bIns="0" rtlCol="0" anchor="t">
            <a:spAutoFit/>
          </a:bodyPr>
          <a:lstStyle/>
          <a:p>
            <a:pPr algn="r">
              <a:lnSpc>
                <a:spcPts val="7680"/>
              </a:lnSpc>
            </a:pPr>
            <a:r>
              <a:rPr lang="en-US" sz="6400" spc="192">
                <a:solidFill>
                  <a:srgbClr val="38B6FF"/>
                </a:solidFill>
                <a:latin typeface="Heebo Bold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rcRect t="7812" b="7812"/>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rot="-10800000">
            <a:off x="1028700" y="3561415"/>
            <a:ext cx="16230600" cy="9525"/>
          </a:xfrm>
          <a:prstGeom prst="rect">
            <a:avLst/>
          </a:prstGeom>
          <a:solidFill>
            <a:srgbClr val="F8F8F8"/>
          </a:solidFill>
        </p:spPr>
      </p:sp>
      <p:sp>
        <p:nvSpPr>
          <p:cNvPr id="3" name="AutoShape 3"/>
          <p:cNvSpPr/>
          <p:nvPr/>
        </p:nvSpPr>
        <p:spPr>
          <a:xfrm rot="-10800000">
            <a:off x="1028700" y="6716060"/>
            <a:ext cx="16230600" cy="9525"/>
          </a:xfrm>
          <a:prstGeom prst="rect">
            <a:avLst/>
          </a:prstGeom>
          <a:solidFill>
            <a:srgbClr val="F8F8F8"/>
          </a:solidFill>
        </p:spPr>
      </p:sp>
      <p:grpSp>
        <p:nvGrpSpPr>
          <p:cNvPr id="4" name="Group 4"/>
          <p:cNvGrpSpPr/>
          <p:nvPr/>
        </p:nvGrpSpPr>
        <p:grpSpPr>
          <a:xfrm>
            <a:off x="1028700" y="3561415"/>
            <a:ext cx="16230600" cy="3154645"/>
            <a:chOff x="0" y="0"/>
            <a:chExt cx="4460068" cy="866877"/>
          </a:xfrm>
        </p:grpSpPr>
        <p:sp>
          <p:nvSpPr>
            <p:cNvPr id="5" name="Freeform 5"/>
            <p:cNvSpPr/>
            <p:nvPr/>
          </p:nvSpPr>
          <p:spPr>
            <a:xfrm>
              <a:off x="0" y="0"/>
              <a:ext cx="4460068" cy="866877"/>
            </a:xfrm>
            <a:custGeom>
              <a:avLst/>
              <a:gdLst/>
              <a:ahLst/>
              <a:cxnLst/>
              <a:rect l="l" t="t" r="r" b="b"/>
              <a:pathLst>
                <a:path w="4460068" h="866877">
                  <a:moveTo>
                    <a:pt x="0" y="0"/>
                  </a:moveTo>
                  <a:lnTo>
                    <a:pt x="4460068" y="0"/>
                  </a:lnTo>
                  <a:lnTo>
                    <a:pt x="4460068" y="866877"/>
                  </a:lnTo>
                  <a:lnTo>
                    <a:pt x="0" y="866877"/>
                  </a:lnTo>
                  <a:close/>
                </a:path>
              </a:pathLst>
            </a:custGeom>
            <a:solidFill>
              <a:srgbClr val="000000">
                <a:alpha val="69803"/>
              </a:srgbClr>
            </a:solidFill>
          </p:spPr>
        </p:sp>
      </p:grpSp>
      <p:sp>
        <p:nvSpPr>
          <p:cNvPr id="6" name="TextBox 6"/>
          <p:cNvSpPr txBox="1"/>
          <p:nvPr/>
        </p:nvSpPr>
        <p:spPr>
          <a:xfrm>
            <a:off x="1028700" y="4542389"/>
            <a:ext cx="16230600" cy="1270435"/>
          </a:xfrm>
          <a:prstGeom prst="rect">
            <a:avLst/>
          </a:prstGeom>
        </p:spPr>
        <p:txBody>
          <a:bodyPr lIns="0" tIns="0" rIns="0" bIns="0" rtlCol="0" anchor="t">
            <a:spAutoFit/>
          </a:bodyPr>
          <a:lstStyle/>
          <a:p>
            <a:pPr algn="ctr">
              <a:lnSpc>
                <a:spcPts val="9806"/>
              </a:lnSpc>
            </a:pPr>
            <a:r>
              <a:rPr lang="en-US" sz="8915">
                <a:solidFill>
                  <a:srgbClr val="38B6FF"/>
                </a:solidFill>
                <a:ea typeface="Heebo Bold"/>
              </a:rPr>
              <a:t>📱 The Attention Economy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D322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r="11182"/>
          <a:stretch>
            <a:fillRect/>
          </a:stretch>
        </p:blipFill>
        <p:spPr>
          <a:xfrm>
            <a:off x="-1282250" y="0"/>
            <a:ext cx="13704958" cy="10287000"/>
          </a:xfrm>
          <a:prstGeom prst="rect">
            <a:avLst/>
          </a:prstGeom>
        </p:spPr>
      </p:pic>
      <p:grpSp>
        <p:nvGrpSpPr>
          <p:cNvPr id="3" name="Group 3"/>
          <p:cNvGrpSpPr/>
          <p:nvPr/>
        </p:nvGrpSpPr>
        <p:grpSpPr>
          <a:xfrm>
            <a:off x="1805809" y="3009464"/>
            <a:ext cx="8876086" cy="4268073"/>
            <a:chOff x="0" y="0"/>
            <a:chExt cx="11834781" cy="5690763"/>
          </a:xfrm>
        </p:grpSpPr>
        <p:grpSp>
          <p:nvGrpSpPr>
            <p:cNvPr id="4" name="Group 4"/>
            <p:cNvGrpSpPr/>
            <p:nvPr/>
          </p:nvGrpSpPr>
          <p:grpSpPr>
            <a:xfrm>
              <a:off x="0" y="0"/>
              <a:ext cx="11834781" cy="5690763"/>
              <a:chOff x="0" y="0"/>
              <a:chExt cx="54827649" cy="26363917"/>
            </a:xfrm>
          </p:grpSpPr>
          <p:sp>
            <p:nvSpPr>
              <p:cNvPr id="5" name="Freeform 5"/>
              <p:cNvSpPr/>
              <p:nvPr/>
            </p:nvSpPr>
            <p:spPr>
              <a:xfrm>
                <a:off x="0" y="0"/>
                <a:ext cx="54827649" cy="26363916"/>
              </a:xfrm>
              <a:custGeom>
                <a:avLst/>
                <a:gdLst/>
                <a:ahLst/>
                <a:cxnLst/>
                <a:rect l="l" t="t" r="r" b="b"/>
                <a:pathLst>
                  <a:path w="54827649" h="26363916">
                    <a:moveTo>
                      <a:pt x="0" y="0"/>
                    </a:moveTo>
                    <a:lnTo>
                      <a:pt x="0" y="26363916"/>
                    </a:lnTo>
                    <a:lnTo>
                      <a:pt x="54827649" y="26363916"/>
                    </a:lnTo>
                    <a:lnTo>
                      <a:pt x="54827649" y="0"/>
                    </a:lnTo>
                    <a:lnTo>
                      <a:pt x="0" y="0"/>
                    </a:lnTo>
                    <a:close/>
                    <a:moveTo>
                      <a:pt x="54766691" y="26302956"/>
                    </a:moveTo>
                    <a:lnTo>
                      <a:pt x="59690" y="26302956"/>
                    </a:lnTo>
                    <a:lnTo>
                      <a:pt x="59690" y="59690"/>
                    </a:lnTo>
                    <a:lnTo>
                      <a:pt x="54766691" y="59690"/>
                    </a:lnTo>
                    <a:lnTo>
                      <a:pt x="54766691" y="26302956"/>
                    </a:lnTo>
                    <a:close/>
                  </a:path>
                </a:pathLst>
              </a:custGeom>
              <a:solidFill>
                <a:srgbClr val="F8F8F8"/>
              </a:solidFill>
            </p:spPr>
          </p:sp>
        </p:grpSp>
        <p:sp>
          <p:nvSpPr>
            <p:cNvPr id="6" name="TextBox 6"/>
            <p:cNvSpPr txBox="1"/>
            <p:nvPr/>
          </p:nvSpPr>
          <p:spPr>
            <a:xfrm>
              <a:off x="1304408" y="1212815"/>
              <a:ext cx="9259278" cy="3861287"/>
            </a:xfrm>
            <a:prstGeom prst="rect">
              <a:avLst/>
            </a:prstGeom>
          </p:spPr>
          <p:txBody>
            <a:bodyPr lIns="0" tIns="0" rIns="0" bIns="0" rtlCol="0" anchor="t">
              <a:spAutoFit/>
            </a:bodyPr>
            <a:lstStyle/>
            <a:p>
              <a:pPr algn="ctr">
                <a:lnSpc>
                  <a:spcPts val="22000"/>
                </a:lnSpc>
              </a:pPr>
              <a:r>
                <a:rPr lang="en-US" sz="20000">
                  <a:solidFill>
                    <a:srgbClr val="F8F8F8"/>
                  </a:solidFill>
                  <a:latin typeface="Heebo Bold"/>
                </a:rPr>
                <a:t>6,000</a:t>
              </a:r>
            </a:p>
          </p:txBody>
        </p:sp>
      </p:grpSp>
      <p:sp>
        <p:nvSpPr>
          <p:cNvPr id="7" name="TextBox 7"/>
          <p:cNvSpPr txBox="1"/>
          <p:nvPr/>
        </p:nvSpPr>
        <p:spPr>
          <a:xfrm>
            <a:off x="13552473" y="4717180"/>
            <a:ext cx="4012443" cy="814540"/>
          </a:xfrm>
          <a:prstGeom prst="rect">
            <a:avLst/>
          </a:prstGeom>
        </p:spPr>
        <p:txBody>
          <a:bodyPr lIns="0" tIns="0" rIns="0" bIns="0" rtlCol="0" anchor="t">
            <a:spAutoFit/>
          </a:bodyPr>
          <a:lstStyle/>
          <a:p>
            <a:pPr>
              <a:lnSpc>
                <a:spcPts val="3360"/>
              </a:lnSpc>
              <a:spcBef>
                <a:spcPct val="0"/>
              </a:spcBef>
            </a:pPr>
            <a:r>
              <a:rPr lang="en-US" sz="2400">
                <a:solidFill>
                  <a:srgbClr val="F8F8F8"/>
                </a:solidFill>
                <a:latin typeface="Heebo Regular"/>
              </a:rPr>
              <a:t>Tweets are tweeted on Twitter every second.</a:t>
            </a:r>
          </a:p>
        </p:txBody>
      </p:sp>
      <p:sp>
        <p:nvSpPr>
          <p:cNvPr id="8" name="TextBox 8"/>
          <p:cNvSpPr txBox="1"/>
          <p:nvPr/>
        </p:nvSpPr>
        <p:spPr>
          <a:xfrm>
            <a:off x="13552473" y="9451474"/>
            <a:ext cx="2373327" cy="416425"/>
          </a:xfrm>
          <a:prstGeom prst="rect">
            <a:avLst/>
          </a:prstGeom>
        </p:spPr>
        <p:txBody>
          <a:bodyPr wrap="square" lIns="0" tIns="0" rIns="0" bIns="0" rtlCol="0" anchor="t">
            <a:spAutoFit/>
          </a:bodyPr>
          <a:lstStyle/>
          <a:p>
            <a:pPr>
              <a:lnSpc>
                <a:spcPts val="3359"/>
              </a:lnSpc>
              <a:spcBef>
                <a:spcPct val="0"/>
              </a:spcBef>
            </a:pPr>
            <a:r>
              <a:rPr lang="en-US" sz="2400" dirty="0">
                <a:solidFill>
                  <a:srgbClr val="FFFFFF"/>
                </a:solidFill>
                <a:latin typeface="Heebo Regular"/>
              </a:rPr>
              <a:t>via: </a:t>
            </a:r>
            <a:r>
              <a:rPr lang="en-US" sz="2400" u="sng" dirty="0" err="1">
                <a:solidFill>
                  <a:srgbClr val="FFFFFF"/>
                </a:solidFill>
                <a:latin typeface="Heebo Regular"/>
              </a:rPr>
              <a:t>Brandwatch</a:t>
            </a:r>
            <a:endParaRPr lang="en-US" sz="2400" u="sng" dirty="0">
              <a:solidFill>
                <a:srgbClr val="FFFFFF"/>
              </a:solidFill>
              <a:latin typeface="Heebo Regul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D322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642787" y="-1088603"/>
            <a:ext cx="17063404" cy="11375603"/>
          </a:xfrm>
          <a:prstGeom prst="rect">
            <a:avLst/>
          </a:prstGeom>
        </p:spPr>
      </p:pic>
      <p:grpSp>
        <p:nvGrpSpPr>
          <p:cNvPr id="3" name="Group 3"/>
          <p:cNvGrpSpPr/>
          <p:nvPr/>
        </p:nvGrpSpPr>
        <p:grpSpPr>
          <a:xfrm>
            <a:off x="2417792" y="3009464"/>
            <a:ext cx="7535551" cy="4268073"/>
            <a:chOff x="0" y="0"/>
            <a:chExt cx="10047402" cy="5690763"/>
          </a:xfrm>
        </p:grpSpPr>
        <p:grpSp>
          <p:nvGrpSpPr>
            <p:cNvPr id="4" name="Group 4"/>
            <p:cNvGrpSpPr/>
            <p:nvPr/>
          </p:nvGrpSpPr>
          <p:grpSpPr>
            <a:xfrm>
              <a:off x="0" y="0"/>
              <a:ext cx="10047402" cy="5690763"/>
              <a:chOff x="0" y="0"/>
              <a:chExt cx="46547159" cy="26363917"/>
            </a:xfrm>
          </p:grpSpPr>
          <p:sp>
            <p:nvSpPr>
              <p:cNvPr id="5" name="Freeform 5"/>
              <p:cNvSpPr/>
              <p:nvPr/>
            </p:nvSpPr>
            <p:spPr>
              <a:xfrm>
                <a:off x="0" y="0"/>
                <a:ext cx="46547159" cy="26363916"/>
              </a:xfrm>
              <a:custGeom>
                <a:avLst/>
                <a:gdLst/>
                <a:ahLst/>
                <a:cxnLst/>
                <a:rect l="l" t="t" r="r" b="b"/>
                <a:pathLst>
                  <a:path w="46547159" h="26363916">
                    <a:moveTo>
                      <a:pt x="0" y="0"/>
                    </a:moveTo>
                    <a:lnTo>
                      <a:pt x="0" y="26363916"/>
                    </a:lnTo>
                    <a:lnTo>
                      <a:pt x="46547159" y="26363916"/>
                    </a:lnTo>
                    <a:lnTo>
                      <a:pt x="46547159" y="0"/>
                    </a:lnTo>
                    <a:lnTo>
                      <a:pt x="0" y="0"/>
                    </a:lnTo>
                    <a:close/>
                    <a:moveTo>
                      <a:pt x="46486198" y="26302956"/>
                    </a:moveTo>
                    <a:lnTo>
                      <a:pt x="59690" y="26302956"/>
                    </a:lnTo>
                    <a:lnTo>
                      <a:pt x="59690" y="59690"/>
                    </a:lnTo>
                    <a:lnTo>
                      <a:pt x="46486198" y="59690"/>
                    </a:lnTo>
                    <a:lnTo>
                      <a:pt x="46486198" y="26302956"/>
                    </a:lnTo>
                    <a:close/>
                  </a:path>
                </a:pathLst>
              </a:custGeom>
              <a:solidFill>
                <a:srgbClr val="F8F8F8"/>
              </a:solidFill>
            </p:spPr>
          </p:sp>
        </p:grpSp>
        <p:sp>
          <p:nvSpPr>
            <p:cNvPr id="6" name="TextBox 6"/>
            <p:cNvSpPr txBox="1"/>
            <p:nvPr/>
          </p:nvSpPr>
          <p:spPr>
            <a:xfrm>
              <a:off x="1107406" y="1212815"/>
              <a:ext cx="7860871" cy="3861287"/>
            </a:xfrm>
            <a:prstGeom prst="rect">
              <a:avLst/>
            </a:prstGeom>
          </p:spPr>
          <p:txBody>
            <a:bodyPr lIns="0" tIns="0" rIns="0" bIns="0" rtlCol="0" anchor="t">
              <a:spAutoFit/>
            </a:bodyPr>
            <a:lstStyle/>
            <a:p>
              <a:pPr algn="ctr">
                <a:lnSpc>
                  <a:spcPts val="22000"/>
                </a:lnSpc>
              </a:pPr>
              <a:r>
                <a:rPr lang="en-US" sz="20000">
                  <a:solidFill>
                    <a:srgbClr val="F8F8F8"/>
                  </a:solidFill>
                  <a:latin typeface="Heebo Bold"/>
                </a:rPr>
                <a:t>72%</a:t>
              </a:r>
            </a:p>
          </p:txBody>
        </p:sp>
      </p:grpSp>
      <p:sp>
        <p:nvSpPr>
          <p:cNvPr id="7" name="TextBox 7"/>
          <p:cNvSpPr txBox="1"/>
          <p:nvPr/>
        </p:nvSpPr>
        <p:spPr>
          <a:xfrm>
            <a:off x="13552473" y="4717180"/>
            <a:ext cx="4012443" cy="814540"/>
          </a:xfrm>
          <a:prstGeom prst="rect">
            <a:avLst/>
          </a:prstGeom>
        </p:spPr>
        <p:txBody>
          <a:bodyPr lIns="0" tIns="0" rIns="0" bIns="0" rtlCol="0" anchor="t">
            <a:spAutoFit/>
          </a:bodyPr>
          <a:lstStyle/>
          <a:p>
            <a:pPr>
              <a:lnSpc>
                <a:spcPts val="3360"/>
              </a:lnSpc>
              <a:spcBef>
                <a:spcPct val="0"/>
              </a:spcBef>
            </a:pPr>
            <a:r>
              <a:rPr lang="en-US" sz="2400">
                <a:solidFill>
                  <a:srgbClr val="F8F8F8"/>
                </a:solidFill>
                <a:latin typeface="Heebo Regular"/>
              </a:rPr>
              <a:t>of the public uses some type of social media.</a:t>
            </a:r>
          </a:p>
        </p:txBody>
      </p:sp>
      <p:sp>
        <p:nvSpPr>
          <p:cNvPr id="8" name="TextBox 8"/>
          <p:cNvSpPr txBox="1"/>
          <p:nvPr/>
        </p:nvSpPr>
        <p:spPr>
          <a:xfrm>
            <a:off x="13552473" y="9451474"/>
            <a:ext cx="3516327" cy="416425"/>
          </a:xfrm>
          <a:prstGeom prst="rect">
            <a:avLst/>
          </a:prstGeom>
        </p:spPr>
        <p:txBody>
          <a:bodyPr wrap="square" lIns="0" tIns="0" rIns="0" bIns="0" rtlCol="0" anchor="t">
            <a:spAutoFit/>
          </a:bodyPr>
          <a:lstStyle/>
          <a:p>
            <a:pPr>
              <a:lnSpc>
                <a:spcPts val="3359"/>
              </a:lnSpc>
              <a:spcBef>
                <a:spcPct val="0"/>
              </a:spcBef>
            </a:pPr>
            <a:r>
              <a:rPr lang="en-US" sz="2400">
                <a:solidFill>
                  <a:srgbClr val="FFFFFF"/>
                </a:solidFill>
                <a:latin typeface="Heebo Regular"/>
              </a:rPr>
              <a:t>via: </a:t>
            </a:r>
            <a:r>
              <a:rPr lang="en-US" sz="2400" u="sng">
                <a:solidFill>
                  <a:srgbClr val="FFFFFF"/>
                </a:solidFill>
                <a:latin typeface="Heebo Regular"/>
              </a:rPr>
              <a:t>Pew Research Center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D322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r="15829"/>
          <a:stretch>
            <a:fillRect/>
          </a:stretch>
        </p:blipFill>
        <p:spPr>
          <a:xfrm>
            <a:off x="-2961172" y="0"/>
            <a:ext cx="15381789" cy="10287000"/>
          </a:xfrm>
          <a:prstGeom prst="rect">
            <a:avLst/>
          </a:prstGeom>
        </p:spPr>
      </p:pic>
      <p:grpSp>
        <p:nvGrpSpPr>
          <p:cNvPr id="3" name="Group 3"/>
          <p:cNvGrpSpPr/>
          <p:nvPr/>
        </p:nvGrpSpPr>
        <p:grpSpPr>
          <a:xfrm>
            <a:off x="2417792" y="3009464"/>
            <a:ext cx="7535551" cy="4268073"/>
            <a:chOff x="0" y="0"/>
            <a:chExt cx="10047402" cy="5690763"/>
          </a:xfrm>
        </p:grpSpPr>
        <p:grpSp>
          <p:nvGrpSpPr>
            <p:cNvPr id="4" name="Group 4"/>
            <p:cNvGrpSpPr/>
            <p:nvPr/>
          </p:nvGrpSpPr>
          <p:grpSpPr>
            <a:xfrm>
              <a:off x="0" y="0"/>
              <a:ext cx="10047402" cy="5690763"/>
              <a:chOff x="0" y="0"/>
              <a:chExt cx="46547159" cy="26363917"/>
            </a:xfrm>
          </p:grpSpPr>
          <p:sp>
            <p:nvSpPr>
              <p:cNvPr id="5" name="Freeform 5"/>
              <p:cNvSpPr/>
              <p:nvPr/>
            </p:nvSpPr>
            <p:spPr>
              <a:xfrm>
                <a:off x="0" y="0"/>
                <a:ext cx="46547159" cy="26363916"/>
              </a:xfrm>
              <a:custGeom>
                <a:avLst/>
                <a:gdLst/>
                <a:ahLst/>
                <a:cxnLst/>
                <a:rect l="l" t="t" r="r" b="b"/>
                <a:pathLst>
                  <a:path w="46547159" h="26363916">
                    <a:moveTo>
                      <a:pt x="0" y="0"/>
                    </a:moveTo>
                    <a:lnTo>
                      <a:pt x="0" y="26363916"/>
                    </a:lnTo>
                    <a:lnTo>
                      <a:pt x="46547159" y="26363916"/>
                    </a:lnTo>
                    <a:lnTo>
                      <a:pt x="46547159" y="0"/>
                    </a:lnTo>
                    <a:lnTo>
                      <a:pt x="0" y="0"/>
                    </a:lnTo>
                    <a:close/>
                    <a:moveTo>
                      <a:pt x="46486198" y="26302956"/>
                    </a:moveTo>
                    <a:lnTo>
                      <a:pt x="59690" y="26302956"/>
                    </a:lnTo>
                    <a:lnTo>
                      <a:pt x="59690" y="59690"/>
                    </a:lnTo>
                    <a:lnTo>
                      <a:pt x="46486198" y="59690"/>
                    </a:lnTo>
                    <a:lnTo>
                      <a:pt x="46486198" y="26302956"/>
                    </a:lnTo>
                    <a:close/>
                  </a:path>
                </a:pathLst>
              </a:custGeom>
              <a:solidFill>
                <a:srgbClr val="F8F8F8"/>
              </a:solidFill>
            </p:spPr>
          </p:sp>
        </p:grpSp>
        <p:sp>
          <p:nvSpPr>
            <p:cNvPr id="6" name="TextBox 6"/>
            <p:cNvSpPr txBox="1"/>
            <p:nvPr/>
          </p:nvSpPr>
          <p:spPr>
            <a:xfrm>
              <a:off x="1107406" y="1212815"/>
              <a:ext cx="7860871" cy="3861287"/>
            </a:xfrm>
            <a:prstGeom prst="rect">
              <a:avLst/>
            </a:prstGeom>
          </p:spPr>
          <p:txBody>
            <a:bodyPr lIns="0" tIns="0" rIns="0" bIns="0" rtlCol="0" anchor="t">
              <a:spAutoFit/>
            </a:bodyPr>
            <a:lstStyle/>
            <a:p>
              <a:pPr algn="ctr">
                <a:lnSpc>
                  <a:spcPts val="22000"/>
                </a:lnSpc>
              </a:pPr>
              <a:r>
                <a:rPr lang="en-US" sz="20000">
                  <a:solidFill>
                    <a:srgbClr val="F8F8F8"/>
                  </a:solidFill>
                  <a:latin typeface="Heebo Bold"/>
                </a:rPr>
                <a:t>73%</a:t>
              </a:r>
            </a:p>
          </p:txBody>
        </p:sp>
      </p:grpSp>
      <p:sp>
        <p:nvSpPr>
          <p:cNvPr id="7" name="TextBox 7"/>
          <p:cNvSpPr txBox="1"/>
          <p:nvPr/>
        </p:nvSpPr>
        <p:spPr>
          <a:xfrm>
            <a:off x="13552473" y="4507830"/>
            <a:ext cx="4012443" cy="1233239"/>
          </a:xfrm>
          <a:prstGeom prst="rect">
            <a:avLst/>
          </a:prstGeom>
        </p:spPr>
        <p:txBody>
          <a:bodyPr lIns="0" tIns="0" rIns="0" bIns="0" rtlCol="0" anchor="t">
            <a:spAutoFit/>
          </a:bodyPr>
          <a:lstStyle/>
          <a:p>
            <a:pPr>
              <a:lnSpc>
                <a:spcPts val="3360"/>
              </a:lnSpc>
              <a:spcBef>
                <a:spcPct val="0"/>
              </a:spcBef>
            </a:pPr>
            <a:r>
              <a:rPr lang="en-US" sz="2400">
                <a:solidFill>
                  <a:srgbClr val="F8F8F8"/>
                </a:solidFill>
                <a:latin typeface="Heebo Regular"/>
              </a:rPr>
              <a:t>of Gen Z (18-22 year olds), report "sometimes" or "always" feeling alone.</a:t>
            </a:r>
          </a:p>
        </p:txBody>
      </p:sp>
      <p:sp>
        <p:nvSpPr>
          <p:cNvPr id="8" name="TextBox 8"/>
          <p:cNvSpPr txBox="1"/>
          <p:nvPr/>
        </p:nvSpPr>
        <p:spPr>
          <a:xfrm>
            <a:off x="13898350" y="9451474"/>
            <a:ext cx="2179850" cy="419346"/>
          </a:xfrm>
          <a:prstGeom prst="rect">
            <a:avLst/>
          </a:prstGeom>
        </p:spPr>
        <p:txBody>
          <a:bodyPr wrap="square" lIns="0" tIns="0" rIns="0" bIns="0" rtlCol="0" anchor="t">
            <a:spAutoFit/>
          </a:bodyPr>
          <a:lstStyle/>
          <a:p>
            <a:pPr>
              <a:lnSpc>
                <a:spcPts val="3359"/>
              </a:lnSpc>
              <a:spcBef>
                <a:spcPct val="0"/>
              </a:spcBef>
            </a:pPr>
            <a:r>
              <a:rPr lang="en-US" sz="2400" dirty="0">
                <a:solidFill>
                  <a:srgbClr val="FFFFFF"/>
                </a:solidFill>
                <a:latin typeface="Heebo Regular"/>
              </a:rPr>
              <a:t>via: </a:t>
            </a:r>
            <a:r>
              <a:rPr lang="en-US" sz="2400" u="sng" dirty="0">
                <a:solidFill>
                  <a:srgbClr val="FFFFFF"/>
                </a:solidFill>
                <a:latin typeface="Heebo Regular"/>
              </a:rPr>
              <a:t>Cigna Corp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9144000" y="-1545822"/>
            <a:ext cx="9144000" cy="13716000"/>
          </a:xfrm>
          <a:prstGeom prst="rect">
            <a:avLst/>
          </a:prstGeom>
        </p:spPr>
      </p:pic>
      <p:sp>
        <p:nvSpPr>
          <p:cNvPr id="3" name="AutoShape 3"/>
          <p:cNvSpPr/>
          <p:nvPr/>
        </p:nvSpPr>
        <p:spPr>
          <a:xfrm rot="-10800000">
            <a:off x="1028700" y="1028700"/>
            <a:ext cx="17703269" cy="9525"/>
          </a:xfrm>
          <a:prstGeom prst="rect">
            <a:avLst/>
          </a:prstGeom>
          <a:solidFill>
            <a:srgbClr val="455241"/>
          </a:solidFill>
        </p:spPr>
      </p:sp>
      <p:grpSp>
        <p:nvGrpSpPr>
          <p:cNvPr id="4" name="Group 4"/>
          <p:cNvGrpSpPr/>
          <p:nvPr/>
        </p:nvGrpSpPr>
        <p:grpSpPr>
          <a:xfrm>
            <a:off x="1028700" y="3796474"/>
            <a:ext cx="7141736" cy="1153566"/>
            <a:chOff x="0" y="0"/>
            <a:chExt cx="2070992" cy="334516"/>
          </a:xfrm>
        </p:grpSpPr>
        <p:sp>
          <p:nvSpPr>
            <p:cNvPr id="5" name="Freeform 5"/>
            <p:cNvSpPr/>
            <p:nvPr/>
          </p:nvSpPr>
          <p:spPr>
            <a:xfrm>
              <a:off x="0" y="0"/>
              <a:ext cx="2070992" cy="334516"/>
            </a:xfrm>
            <a:custGeom>
              <a:avLst/>
              <a:gdLst/>
              <a:ahLst/>
              <a:cxnLst/>
              <a:rect l="l" t="t" r="r" b="b"/>
              <a:pathLst>
                <a:path w="2070992" h="334516">
                  <a:moveTo>
                    <a:pt x="0" y="0"/>
                  </a:moveTo>
                  <a:lnTo>
                    <a:pt x="2070992" y="0"/>
                  </a:lnTo>
                  <a:lnTo>
                    <a:pt x="2070992" y="334516"/>
                  </a:lnTo>
                  <a:lnTo>
                    <a:pt x="0" y="334516"/>
                  </a:lnTo>
                  <a:close/>
                </a:path>
              </a:pathLst>
            </a:custGeom>
            <a:solidFill>
              <a:srgbClr val="C7D0D8"/>
            </a:solidFill>
          </p:spPr>
        </p:sp>
      </p:grpSp>
      <p:sp>
        <p:nvSpPr>
          <p:cNvPr id="6" name="TextBox 6"/>
          <p:cNvSpPr txBox="1"/>
          <p:nvPr/>
        </p:nvSpPr>
        <p:spPr>
          <a:xfrm>
            <a:off x="1028700" y="5634052"/>
            <a:ext cx="6914227" cy="1727396"/>
          </a:xfrm>
          <a:prstGeom prst="rect">
            <a:avLst/>
          </a:prstGeom>
        </p:spPr>
        <p:txBody>
          <a:bodyPr lIns="0" tIns="0" rIns="0" bIns="0" rtlCol="0" anchor="t">
            <a:spAutoFit/>
          </a:bodyPr>
          <a:lstStyle/>
          <a:p>
            <a:pPr marL="396240" lvl="1" indent="-198120">
              <a:lnSpc>
                <a:spcPts val="3359"/>
              </a:lnSpc>
              <a:buFont typeface="Arial"/>
              <a:buChar char="•"/>
            </a:pPr>
            <a:r>
              <a:rPr lang="en-US" sz="2399" dirty="0">
                <a:solidFill>
                  <a:schemeClr val="tx1">
                    <a:lumMod val="75000"/>
                    <a:lumOff val="25000"/>
                  </a:schemeClr>
                </a:solidFill>
                <a:latin typeface="Heebo Regular"/>
              </a:rPr>
              <a:t>Topic modeling</a:t>
            </a:r>
          </a:p>
          <a:p>
            <a:pPr marL="396240" lvl="1" indent="-198120">
              <a:lnSpc>
                <a:spcPts val="3359"/>
              </a:lnSpc>
              <a:buFont typeface="Arial"/>
              <a:buChar char="•"/>
            </a:pPr>
            <a:r>
              <a:rPr lang="en-US" sz="2399" dirty="0">
                <a:solidFill>
                  <a:schemeClr val="tx1">
                    <a:lumMod val="75000"/>
                    <a:lumOff val="25000"/>
                  </a:schemeClr>
                </a:solidFill>
                <a:latin typeface="Heebo Regular"/>
              </a:rPr>
              <a:t>Sentiment analysis</a:t>
            </a:r>
          </a:p>
          <a:p>
            <a:pPr marL="396240" lvl="1" indent="-198120">
              <a:lnSpc>
                <a:spcPts val="3359"/>
              </a:lnSpc>
              <a:buFont typeface="Arial"/>
              <a:buChar char="•"/>
            </a:pPr>
            <a:r>
              <a:rPr lang="en-US" sz="2399" dirty="0">
                <a:solidFill>
                  <a:schemeClr val="tx1">
                    <a:lumMod val="75000"/>
                    <a:lumOff val="25000"/>
                  </a:schemeClr>
                </a:solidFill>
                <a:latin typeface="Heebo Regular"/>
              </a:rPr>
              <a:t>Dimensionality reduction / clustering</a:t>
            </a:r>
          </a:p>
          <a:p>
            <a:pPr marL="396240" lvl="1" indent="-198120">
              <a:lnSpc>
                <a:spcPts val="3360"/>
              </a:lnSpc>
              <a:buFont typeface="Arial"/>
              <a:buChar char="•"/>
            </a:pPr>
            <a:r>
              <a:rPr lang="en-US" sz="2399" dirty="0">
                <a:solidFill>
                  <a:schemeClr val="tx1">
                    <a:lumMod val="75000"/>
                    <a:lumOff val="25000"/>
                  </a:schemeClr>
                </a:solidFill>
                <a:latin typeface="Heebo Regular"/>
              </a:rPr>
              <a:t>Personality classification</a:t>
            </a:r>
          </a:p>
        </p:txBody>
      </p:sp>
      <p:sp>
        <p:nvSpPr>
          <p:cNvPr id="7" name="TextBox 7"/>
          <p:cNvSpPr txBox="1"/>
          <p:nvPr/>
        </p:nvSpPr>
        <p:spPr>
          <a:xfrm>
            <a:off x="1028700" y="1542211"/>
            <a:ext cx="6894086" cy="1796301"/>
          </a:xfrm>
          <a:prstGeom prst="rect">
            <a:avLst/>
          </a:prstGeom>
        </p:spPr>
        <p:txBody>
          <a:bodyPr lIns="0" tIns="0" rIns="0" bIns="0" rtlCol="0" anchor="t">
            <a:spAutoFit/>
          </a:bodyPr>
          <a:lstStyle/>
          <a:p>
            <a:pPr>
              <a:lnSpc>
                <a:spcPts val="7040"/>
              </a:lnSpc>
            </a:pPr>
            <a:r>
              <a:rPr lang="en-US" sz="6400">
                <a:solidFill>
                  <a:srgbClr val="38B6FF"/>
                </a:solidFill>
                <a:latin typeface="Heebo Bold"/>
              </a:rPr>
              <a:t>AIMS &amp; OBJECTIVES</a:t>
            </a:r>
          </a:p>
        </p:txBody>
      </p:sp>
      <p:sp>
        <p:nvSpPr>
          <p:cNvPr id="8" name="TextBox 8"/>
          <p:cNvSpPr txBox="1"/>
          <p:nvPr/>
        </p:nvSpPr>
        <p:spPr>
          <a:xfrm>
            <a:off x="1223395" y="3928564"/>
            <a:ext cx="6947042" cy="855362"/>
          </a:xfrm>
          <a:prstGeom prst="rect">
            <a:avLst/>
          </a:prstGeom>
        </p:spPr>
        <p:txBody>
          <a:bodyPr lIns="0" tIns="0" rIns="0" bIns="0" rtlCol="0" anchor="t">
            <a:spAutoFit/>
          </a:bodyPr>
          <a:lstStyle/>
          <a:p>
            <a:pPr>
              <a:lnSpc>
                <a:spcPts val="3360"/>
              </a:lnSpc>
              <a:spcBef>
                <a:spcPct val="0"/>
              </a:spcBef>
            </a:pPr>
            <a:r>
              <a:rPr lang="en-US" sz="2400" dirty="0">
                <a:solidFill>
                  <a:schemeClr val="tx1">
                    <a:lumMod val="75000"/>
                    <a:lumOff val="25000"/>
                  </a:schemeClr>
                </a:solidFill>
                <a:latin typeface="Heebo Regular Bold"/>
              </a:rPr>
              <a:t>Create a content-based recommender system using Tweets that a user has favorited only.</a:t>
            </a:r>
          </a:p>
        </p:txBody>
      </p:sp>
      <p:grpSp>
        <p:nvGrpSpPr>
          <p:cNvPr id="9" name="Group 9"/>
          <p:cNvGrpSpPr/>
          <p:nvPr/>
        </p:nvGrpSpPr>
        <p:grpSpPr>
          <a:xfrm>
            <a:off x="1028700" y="8104734"/>
            <a:ext cx="7141736" cy="1153566"/>
            <a:chOff x="0" y="0"/>
            <a:chExt cx="2070992" cy="334516"/>
          </a:xfrm>
        </p:grpSpPr>
        <p:sp>
          <p:nvSpPr>
            <p:cNvPr id="10" name="Freeform 10"/>
            <p:cNvSpPr/>
            <p:nvPr/>
          </p:nvSpPr>
          <p:spPr>
            <a:xfrm>
              <a:off x="0" y="0"/>
              <a:ext cx="2070992" cy="334516"/>
            </a:xfrm>
            <a:custGeom>
              <a:avLst/>
              <a:gdLst/>
              <a:ahLst/>
              <a:cxnLst/>
              <a:rect l="l" t="t" r="r" b="b"/>
              <a:pathLst>
                <a:path w="2070992" h="334516">
                  <a:moveTo>
                    <a:pt x="0" y="0"/>
                  </a:moveTo>
                  <a:lnTo>
                    <a:pt x="2070992" y="0"/>
                  </a:lnTo>
                  <a:lnTo>
                    <a:pt x="2070992" y="334516"/>
                  </a:lnTo>
                  <a:lnTo>
                    <a:pt x="0" y="334516"/>
                  </a:lnTo>
                  <a:close/>
                </a:path>
              </a:pathLst>
            </a:custGeom>
            <a:solidFill>
              <a:srgbClr val="C7D0D8"/>
            </a:solidFill>
          </p:spPr>
        </p:sp>
      </p:grpSp>
      <p:sp>
        <p:nvSpPr>
          <p:cNvPr id="11" name="TextBox 11"/>
          <p:cNvSpPr txBox="1"/>
          <p:nvPr/>
        </p:nvSpPr>
        <p:spPr>
          <a:xfrm>
            <a:off x="1223395" y="8236824"/>
            <a:ext cx="6947042" cy="855362"/>
          </a:xfrm>
          <a:prstGeom prst="rect">
            <a:avLst/>
          </a:prstGeom>
        </p:spPr>
        <p:txBody>
          <a:bodyPr lIns="0" tIns="0" rIns="0" bIns="0" rtlCol="0" anchor="t">
            <a:spAutoFit/>
          </a:bodyPr>
          <a:lstStyle/>
          <a:p>
            <a:pPr>
              <a:lnSpc>
                <a:spcPts val="3360"/>
              </a:lnSpc>
              <a:spcBef>
                <a:spcPct val="0"/>
              </a:spcBef>
            </a:pPr>
            <a:r>
              <a:rPr lang="en-US" sz="2400" dirty="0">
                <a:solidFill>
                  <a:schemeClr val="tx1">
                    <a:lumMod val="75000"/>
                    <a:lumOff val="25000"/>
                  </a:schemeClr>
                </a:solidFill>
                <a:latin typeface="Heebo Regular Bold"/>
              </a:rPr>
              <a:t>The goal is to create interpersonal connections without saturation of original content from a user.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rot="-10800000">
            <a:off x="1028700" y="1028700"/>
            <a:ext cx="17703269" cy="9525"/>
          </a:xfrm>
          <a:prstGeom prst="rect">
            <a:avLst/>
          </a:prstGeom>
          <a:solidFill>
            <a:srgbClr val="455241"/>
          </a:solidFill>
        </p:spPr>
      </p:sp>
      <p:pic>
        <p:nvPicPr>
          <p:cNvPr id="3" name="Picture 3"/>
          <p:cNvPicPr>
            <a:picLocks noChangeAspect="1"/>
          </p:cNvPicPr>
          <p:nvPr/>
        </p:nvPicPr>
        <p:blipFill>
          <a:blip r:embed="rId3"/>
          <a:srcRect/>
          <a:stretch>
            <a:fillRect/>
          </a:stretch>
        </p:blipFill>
        <p:spPr>
          <a:xfrm>
            <a:off x="257705" y="5936788"/>
            <a:ext cx="2413248" cy="1491186"/>
          </a:xfrm>
          <a:prstGeom prst="rect">
            <a:avLst/>
          </a:prstGeom>
        </p:spPr>
      </p:pic>
      <p:pic>
        <p:nvPicPr>
          <p:cNvPr id="4" name="Picture 4"/>
          <p:cNvPicPr>
            <a:picLocks noChangeAspect="1"/>
          </p:cNvPicPr>
          <p:nvPr/>
        </p:nvPicPr>
        <p:blipFill>
          <a:blip r:embed="rId4"/>
          <a:srcRect l="69335" t="44215" r="5778" b="36045"/>
          <a:stretch>
            <a:fillRect/>
          </a:stretch>
        </p:blipFill>
        <p:spPr>
          <a:xfrm>
            <a:off x="6132177" y="6395293"/>
            <a:ext cx="2688396" cy="1199438"/>
          </a:xfrm>
          <a:prstGeom prst="rect">
            <a:avLst/>
          </a:prstGeom>
        </p:spPr>
      </p:pic>
      <p:grpSp>
        <p:nvGrpSpPr>
          <p:cNvPr id="5" name="Group 5"/>
          <p:cNvGrpSpPr/>
          <p:nvPr/>
        </p:nvGrpSpPr>
        <p:grpSpPr>
          <a:xfrm rot="-10800000">
            <a:off x="105971" y="3235485"/>
            <a:ext cx="2716717" cy="2033960"/>
            <a:chOff x="0" y="0"/>
            <a:chExt cx="4817525" cy="3606800"/>
          </a:xfrm>
        </p:grpSpPr>
        <p:sp>
          <p:nvSpPr>
            <p:cNvPr id="6" name="Freeform 6"/>
            <p:cNvSpPr/>
            <p:nvPr/>
          </p:nvSpPr>
          <p:spPr>
            <a:xfrm>
              <a:off x="0" y="0"/>
              <a:ext cx="4817525" cy="3606800"/>
            </a:xfrm>
            <a:custGeom>
              <a:avLst/>
              <a:gdLst/>
              <a:ahLst/>
              <a:cxnLst/>
              <a:rect l="l" t="t" r="r" b="b"/>
              <a:pathLst>
                <a:path w="4817525" h="3606800">
                  <a:moveTo>
                    <a:pt x="4817525" y="0"/>
                  </a:moveTo>
                  <a:lnTo>
                    <a:pt x="1041400" y="0"/>
                  </a:lnTo>
                  <a:lnTo>
                    <a:pt x="0" y="1803400"/>
                  </a:lnTo>
                  <a:lnTo>
                    <a:pt x="1041400" y="3606800"/>
                  </a:lnTo>
                  <a:lnTo>
                    <a:pt x="4817525" y="3606800"/>
                  </a:lnTo>
                  <a:lnTo>
                    <a:pt x="3776125" y="1803400"/>
                  </a:lnTo>
                  <a:close/>
                </a:path>
              </a:pathLst>
            </a:custGeom>
            <a:solidFill>
              <a:srgbClr val="C7D0D8"/>
            </a:solidFill>
          </p:spPr>
        </p:sp>
      </p:grpSp>
      <p:pic>
        <p:nvPicPr>
          <p:cNvPr id="7" name="Picture 7"/>
          <p:cNvPicPr>
            <a:picLocks noChangeAspect="1"/>
          </p:cNvPicPr>
          <p:nvPr/>
        </p:nvPicPr>
        <p:blipFill>
          <a:blip r:embed="rId5"/>
          <a:srcRect/>
          <a:stretch>
            <a:fillRect/>
          </a:stretch>
        </p:blipFill>
        <p:spPr>
          <a:xfrm>
            <a:off x="257705" y="7594731"/>
            <a:ext cx="2430976" cy="701944"/>
          </a:xfrm>
          <a:prstGeom prst="rect">
            <a:avLst/>
          </a:prstGeom>
        </p:spPr>
      </p:pic>
      <p:pic>
        <p:nvPicPr>
          <p:cNvPr id="8" name="Picture 8"/>
          <p:cNvPicPr>
            <a:picLocks noChangeAspect="1"/>
          </p:cNvPicPr>
          <p:nvPr/>
        </p:nvPicPr>
        <p:blipFill>
          <a:blip r:embed="rId6"/>
          <a:srcRect/>
          <a:stretch>
            <a:fillRect/>
          </a:stretch>
        </p:blipFill>
        <p:spPr>
          <a:xfrm>
            <a:off x="12436890" y="6262443"/>
            <a:ext cx="2359120" cy="1465138"/>
          </a:xfrm>
          <a:prstGeom prst="rect">
            <a:avLst/>
          </a:prstGeom>
        </p:spPr>
      </p:pic>
      <p:pic>
        <p:nvPicPr>
          <p:cNvPr id="9" name="Picture 9"/>
          <p:cNvPicPr>
            <a:picLocks noChangeAspect="1"/>
          </p:cNvPicPr>
          <p:nvPr/>
        </p:nvPicPr>
        <p:blipFill>
          <a:blip r:embed="rId7"/>
          <a:srcRect l="13132" t="7020" r="15868" b="4162"/>
          <a:stretch>
            <a:fillRect/>
          </a:stretch>
        </p:blipFill>
        <p:spPr>
          <a:xfrm>
            <a:off x="3249662" y="6262443"/>
            <a:ext cx="2550706" cy="1544827"/>
          </a:xfrm>
          <a:prstGeom prst="rect">
            <a:avLst/>
          </a:prstGeom>
        </p:spPr>
      </p:pic>
      <p:grpSp>
        <p:nvGrpSpPr>
          <p:cNvPr id="10" name="Group 10"/>
          <p:cNvGrpSpPr/>
          <p:nvPr/>
        </p:nvGrpSpPr>
        <p:grpSpPr>
          <a:xfrm rot="-10800000">
            <a:off x="9391539" y="3235485"/>
            <a:ext cx="2716717" cy="2033960"/>
            <a:chOff x="0" y="0"/>
            <a:chExt cx="4817525" cy="3606800"/>
          </a:xfrm>
        </p:grpSpPr>
        <p:sp>
          <p:nvSpPr>
            <p:cNvPr id="11" name="Freeform 11"/>
            <p:cNvSpPr/>
            <p:nvPr/>
          </p:nvSpPr>
          <p:spPr>
            <a:xfrm>
              <a:off x="0" y="0"/>
              <a:ext cx="4817525" cy="3606800"/>
            </a:xfrm>
            <a:custGeom>
              <a:avLst/>
              <a:gdLst/>
              <a:ahLst/>
              <a:cxnLst/>
              <a:rect l="l" t="t" r="r" b="b"/>
              <a:pathLst>
                <a:path w="4817525" h="3606800">
                  <a:moveTo>
                    <a:pt x="4817525" y="0"/>
                  </a:moveTo>
                  <a:lnTo>
                    <a:pt x="1041400" y="0"/>
                  </a:lnTo>
                  <a:lnTo>
                    <a:pt x="0" y="1803400"/>
                  </a:lnTo>
                  <a:lnTo>
                    <a:pt x="1041400" y="3606800"/>
                  </a:lnTo>
                  <a:lnTo>
                    <a:pt x="4817525" y="3606800"/>
                  </a:lnTo>
                  <a:lnTo>
                    <a:pt x="3776125" y="1803400"/>
                  </a:lnTo>
                  <a:close/>
                </a:path>
              </a:pathLst>
            </a:custGeom>
            <a:solidFill>
              <a:srgbClr val="C7D0D8"/>
            </a:solidFill>
          </p:spPr>
        </p:sp>
      </p:grpSp>
      <p:grpSp>
        <p:nvGrpSpPr>
          <p:cNvPr id="12" name="Group 12"/>
          <p:cNvGrpSpPr/>
          <p:nvPr/>
        </p:nvGrpSpPr>
        <p:grpSpPr>
          <a:xfrm rot="-10800000">
            <a:off x="3249662" y="3235485"/>
            <a:ext cx="2716717" cy="2033960"/>
            <a:chOff x="0" y="0"/>
            <a:chExt cx="4817525" cy="3606800"/>
          </a:xfrm>
        </p:grpSpPr>
        <p:sp>
          <p:nvSpPr>
            <p:cNvPr id="13" name="Freeform 13"/>
            <p:cNvSpPr/>
            <p:nvPr/>
          </p:nvSpPr>
          <p:spPr>
            <a:xfrm>
              <a:off x="0" y="0"/>
              <a:ext cx="4817525" cy="3606800"/>
            </a:xfrm>
            <a:custGeom>
              <a:avLst/>
              <a:gdLst/>
              <a:ahLst/>
              <a:cxnLst/>
              <a:rect l="l" t="t" r="r" b="b"/>
              <a:pathLst>
                <a:path w="4817525" h="3606800">
                  <a:moveTo>
                    <a:pt x="4817525" y="0"/>
                  </a:moveTo>
                  <a:lnTo>
                    <a:pt x="1041400" y="0"/>
                  </a:lnTo>
                  <a:lnTo>
                    <a:pt x="0" y="1803400"/>
                  </a:lnTo>
                  <a:lnTo>
                    <a:pt x="1041400" y="3606800"/>
                  </a:lnTo>
                  <a:lnTo>
                    <a:pt x="4817525" y="3606800"/>
                  </a:lnTo>
                  <a:lnTo>
                    <a:pt x="3776125" y="1803400"/>
                  </a:lnTo>
                  <a:close/>
                </a:path>
              </a:pathLst>
            </a:custGeom>
            <a:solidFill>
              <a:srgbClr val="C7D0D8"/>
            </a:solidFill>
          </p:spPr>
        </p:sp>
      </p:grpSp>
      <p:grpSp>
        <p:nvGrpSpPr>
          <p:cNvPr id="14" name="Group 14"/>
          <p:cNvGrpSpPr/>
          <p:nvPr/>
        </p:nvGrpSpPr>
        <p:grpSpPr>
          <a:xfrm rot="-10800000">
            <a:off x="6322141" y="3235485"/>
            <a:ext cx="2716717" cy="2033960"/>
            <a:chOff x="0" y="0"/>
            <a:chExt cx="4817525" cy="3606800"/>
          </a:xfrm>
        </p:grpSpPr>
        <p:sp>
          <p:nvSpPr>
            <p:cNvPr id="15" name="Freeform 15"/>
            <p:cNvSpPr/>
            <p:nvPr/>
          </p:nvSpPr>
          <p:spPr>
            <a:xfrm>
              <a:off x="0" y="0"/>
              <a:ext cx="4817525" cy="3606800"/>
            </a:xfrm>
            <a:custGeom>
              <a:avLst/>
              <a:gdLst/>
              <a:ahLst/>
              <a:cxnLst/>
              <a:rect l="l" t="t" r="r" b="b"/>
              <a:pathLst>
                <a:path w="4817525" h="3606800">
                  <a:moveTo>
                    <a:pt x="4817525" y="0"/>
                  </a:moveTo>
                  <a:lnTo>
                    <a:pt x="1041400" y="0"/>
                  </a:lnTo>
                  <a:lnTo>
                    <a:pt x="0" y="1803400"/>
                  </a:lnTo>
                  <a:lnTo>
                    <a:pt x="1041400" y="3606800"/>
                  </a:lnTo>
                  <a:lnTo>
                    <a:pt x="4817525" y="3606800"/>
                  </a:lnTo>
                  <a:lnTo>
                    <a:pt x="3776125" y="1803400"/>
                  </a:lnTo>
                  <a:close/>
                </a:path>
              </a:pathLst>
            </a:custGeom>
            <a:solidFill>
              <a:srgbClr val="C7D0D8"/>
            </a:solidFill>
          </p:spPr>
        </p:sp>
      </p:grpSp>
      <p:grpSp>
        <p:nvGrpSpPr>
          <p:cNvPr id="16" name="Group 16"/>
          <p:cNvGrpSpPr/>
          <p:nvPr/>
        </p:nvGrpSpPr>
        <p:grpSpPr>
          <a:xfrm rot="-10800000">
            <a:off x="12436890" y="3235485"/>
            <a:ext cx="2716717" cy="2033960"/>
            <a:chOff x="0" y="0"/>
            <a:chExt cx="4817525" cy="3606800"/>
          </a:xfrm>
        </p:grpSpPr>
        <p:sp>
          <p:nvSpPr>
            <p:cNvPr id="17" name="Freeform 17"/>
            <p:cNvSpPr/>
            <p:nvPr/>
          </p:nvSpPr>
          <p:spPr>
            <a:xfrm>
              <a:off x="0" y="0"/>
              <a:ext cx="4817525" cy="3606800"/>
            </a:xfrm>
            <a:custGeom>
              <a:avLst/>
              <a:gdLst/>
              <a:ahLst/>
              <a:cxnLst/>
              <a:rect l="l" t="t" r="r" b="b"/>
              <a:pathLst>
                <a:path w="4817525" h="3606800">
                  <a:moveTo>
                    <a:pt x="4817525" y="0"/>
                  </a:moveTo>
                  <a:lnTo>
                    <a:pt x="1041400" y="0"/>
                  </a:lnTo>
                  <a:lnTo>
                    <a:pt x="0" y="1803400"/>
                  </a:lnTo>
                  <a:lnTo>
                    <a:pt x="1041400" y="3606800"/>
                  </a:lnTo>
                  <a:lnTo>
                    <a:pt x="4817525" y="3606800"/>
                  </a:lnTo>
                  <a:lnTo>
                    <a:pt x="3776125" y="1803400"/>
                  </a:lnTo>
                  <a:close/>
                </a:path>
              </a:pathLst>
            </a:custGeom>
            <a:solidFill>
              <a:srgbClr val="C7D0D8"/>
            </a:solidFill>
          </p:spPr>
        </p:sp>
      </p:grpSp>
      <p:grpSp>
        <p:nvGrpSpPr>
          <p:cNvPr id="18" name="Group 18"/>
          <p:cNvGrpSpPr/>
          <p:nvPr/>
        </p:nvGrpSpPr>
        <p:grpSpPr>
          <a:xfrm rot="-10800000">
            <a:off x="15465312" y="3235485"/>
            <a:ext cx="2716717" cy="2033960"/>
            <a:chOff x="0" y="0"/>
            <a:chExt cx="4817525" cy="3606800"/>
          </a:xfrm>
        </p:grpSpPr>
        <p:sp>
          <p:nvSpPr>
            <p:cNvPr id="19" name="Freeform 19"/>
            <p:cNvSpPr/>
            <p:nvPr/>
          </p:nvSpPr>
          <p:spPr>
            <a:xfrm>
              <a:off x="0" y="0"/>
              <a:ext cx="4817525" cy="3606800"/>
            </a:xfrm>
            <a:custGeom>
              <a:avLst/>
              <a:gdLst/>
              <a:ahLst/>
              <a:cxnLst/>
              <a:rect l="l" t="t" r="r" b="b"/>
              <a:pathLst>
                <a:path w="4817525" h="3606800">
                  <a:moveTo>
                    <a:pt x="4817525" y="0"/>
                  </a:moveTo>
                  <a:lnTo>
                    <a:pt x="1041400" y="0"/>
                  </a:lnTo>
                  <a:lnTo>
                    <a:pt x="0" y="1803400"/>
                  </a:lnTo>
                  <a:lnTo>
                    <a:pt x="1041400" y="3606800"/>
                  </a:lnTo>
                  <a:lnTo>
                    <a:pt x="4817525" y="3606800"/>
                  </a:lnTo>
                  <a:lnTo>
                    <a:pt x="3776125" y="1803400"/>
                  </a:lnTo>
                  <a:close/>
                </a:path>
              </a:pathLst>
            </a:custGeom>
            <a:solidFill>
              <a:srgbClr val="C7D0D8"/>
            </a:solidFill>
          </p:spPr>
        </p:sp>
      </p:grpSp>
      <p:pic>
        <p:nvPicPr>
          <p:cNvPr id="20" name="Picture 20"/>
          <p:cNvPicPr>
            <a:picLocks noChangeAspect="1"/>
          </p:cNvPicPr>
          <p:nvPr/>
        </p:nvPicPr>
        <p:blipFill>
          <a:blip r:embed="rId8"/>
          <a:srcRect/>
          <a:stretch>
            <a:fillRect/>
          </a:stretch>
        </p:blipFill>
        <p:spPr>
          <a:xfrm>
            <a:off x="9404509" y="6198447"/>
            <a:ext cx="2209384" cy="1672819"/>
          </a:xfrm>
          <a:prstGeom prst="rect">
            <a:avLst/>
          </a:prstGeom>
        </p:spPr>
      </p:pic>
      <p:pic>
        <p:nvPicPr>
          <p:cNvPr id="21" name="Picture 21"/>
          <p:cNvPicPr>
            <a:picLocks noChangeAspect="1"/>
          </p:cNvPicPr>
          <p:nvPr/>
        </p:nvPicPr>
        <p:blipFill>
          <a:blip r:embed="rId9"/>
          <a:srcRect/>
          <a:stretch>
            <a:fillRect/>
          </a:stretch>
        </p:blipFill>
        <p:spPr>
          <a:xfrm>
            <a:off x="15234771" y="6682381"/>
            <a:ext cx="2639390" cy="548900"/>
          </a:xfrm>
          <a:prstGeom prst="rect">
            <a:avLst/>
          </a:prstGeom>
        </p:spPr>
      </p:pic>
      <p:sp>
        <p:nvSpPr>
          <p:cNvPr id="22" name="TextBox 22"/>
          <p:cNvSpPr txBox="1"/>
          <p:nvPr/>
        </p:nvSpPr>
        <p:spPr>
          <a:xfrm>
            <a:off x="1028700" y="1499209"/>
            <a:ext cx="10206953" cy="910216"/>
          </a:xfrm>
          <a:prstGeom prst="rect">
            <a:avLst/>
          </a:prstGeom>
        </p:spPr>
        <p:txBody>
          <a:bodyPr lIns="0" tIns="0" rIns="0" bIns="0" rtlCol="0" anchor="t">
            <a:spAutoFit/>
          </a:bodyPr>
          <a:lstStyle/>
          <a:p>
            <a:pPr>
              <a:lnSpc>
                <a:spcPts val="7040"/>
              </a:lnSpc>
            </a:pPr>
            <a:r>
              <a:rPr lang="en-US" sz="6400">
                <a:solidFill>
                  <a:srgbClr val="38B6FF"/>
                </a:solidFill>
                <a:latin typeface="Heebo Bold"/>
              </a:rPr>
              <a:t>PROCESS &amp; TOOLS</a:t>
            </a:r>
          </a:p>
        </p:txBody>
      </p:sp>
      <p:sp>
        <p:nvSpPr>
          <p:cNvPr id="23" name="TextBox 23"/>
          <p:cNvSpPr txBox="1"/>
          <p:nvPr/>
        </p:nvSpPr>
        <p:spPr>
          <a:xfrm>
            <a:off x="859566" y="3869560"/>
            <a:ext cx="1350234" cy="727710"/>
          </a:xfrm>
          <a:prstGeom prst="rect">
            <a:avLst/>
          </a:prstGeom>
        </p:spPr>
        <p:txBody>
          <a:bodyPr wrap="square" lIns="0" tIns="0" rIns="0" bIns="0" rtlCol="0" anchor="t">
            <a:spAutoFit/>
          </a:bodyPr>
          <a:lstStyle/>
          <a:p>
            <a:pPr algn="ctr">
              <a:lnSpc>
                <a:spcPts val="2940"/>
              </a:lnSpc>
            </a:pPr>
            <a:r>
              <a:rPr lang="en-US" sz="2100" dirty="0">
                <a:solidFill>
                  <a:srgbClr val="000000"/>
                </a:solidFill>
                <a:latin typeface="Heebo Regular Bold"/>
              </a:rPr>
              <a:t>Data </a:t>
            </a:r>
          </a:p>
          <a:p>
            <a:pPr algn="ctr">
              <a:lnSpc>
                <a:spcPts val="2940"/>
              </a:lnSpc>
              <a:spcBef>
                <a:spcPct val="0"/>
              </a:spcBef>
            </a:pPr>
            <a:r>
              <a:rPr lang="en-US" sz="2100" dirty="0">
                <a:solidFill>
                  <a:srgbClr val="000000"/>
                </a:solidFill>
                <a:latin typeface="Heebo Regular Bold"/>
              </a:rPr>
              <a:t>Wrangling</a:t>
            </a:r>
          </a:p>
        </p:txBody>
      </p:sp>
      <p:sp>
        <p:nvSpPr>
          <p:cNvPr id="24" name="TextBox 24"/>
          <p:cNvSpPr txBox="1"/>
          <p:nvPr/>
        </p:nvSpPr>
        <p:spPr>
          <a:xfrm>
            <a:off x="10058401" y="3869560"/>
            <a:ext cx="1738720" cy="731611"/>
          </a:xfrm>
          <a:prstGeom prst="rect">
            <a:avLst/>
          </a:prstGeom>
        </p:spPr>
        <p:txBody>
          <a:bodyPr wrap="square" lIns="0" tIns="0" rIns="0" bIns="0" rtlCol="0" anchor="t">
            <a:spAutoFit/>
          </a:bodyPr>
          <a:lstStyle/>
          <a:p>
            <a:pPr algn="ctr">
              <a:lnSpc>
                <a:spcPts val="2940"/>
              </a:lnSpc>
            </a:pPr>
            <a:r>
              <a:rPr lang="en-US" sz="2100" dirty="0">
                <a:solidFill>
                  <a:srgbClr val="000000"/>
                </a:solidFill>
                <a:latin typeface="Heebo Regular Bold"/>
              </a:rPr>
              <a:t>Personality </a:t>
            </a:r>
          </a:p>
          <a:p>
            <a:pPr algn="ctr">
              <a:lnSpc>
                <a:spcPts val="2940"/>
              </a:lnSpc>
              <a:spcBef>
                <a:spcPct val="0"/>
              </a:spcBef>
            </a:pPr>
            <a:r>
              <a:rPr lang="en-US" sz="2100" dirty="0">
                <a:solidFill>
                  <a:srgbClr val="000000"/>
                </a:solidFill>
                <a:latin typeface="Heebo Regular Bold"/>
              </a:rPr>
              <a:t>Classification</a:t>
            </a:r>
          </a:p>
        </p:txBody>
      </p:sp>
      <p:sp>
        <p:nvSpPr>
          <p:cNvPr id="25" name="TextBox 25"/>
          <p:cNvSpPr txBox="1"/>
          <p:nvPr/>
        </p:nvSpPr>
        <p:spPr>
          <a:xfrm>
            <a:off x="3777727" y="3698887"/>
            <a:ext cx="1931443" cy="1103507"/>
          </a:xfrm>
          <a:prstGeom prst="rect">
            <a:avLst/>
          </a:prstGeom>
        </p:spPr>
        <p:txBody>
          <a:bodyPr wrap="square" lIns="0" tIns="0" rIns="0" bIns="0" rtlCol="0" anchor="t">
            <a:spAutoFit/>
          </a:bodyPr>
          <a:lstStyle/>
          <a:p>
            <a:pPr algn="ctr">
              <a:lnSpc>
                <a:spcPts val="2940"/>
              </a:lnSpc>
            </a:pPr>
            <a:r>
              <a:rPr lang="en-US" sz="2100" dirty="0">
                <a:solidFill>
                  <a:srgbClr val="000000"/>
                </a:solidFill>
                <a:latin typeface="Heebo Regular Bold"/>
              </a:rPr>
              <a:t>Data Cleaning </a:t>
            </a:r>
          </a:p>
          <a:p>
            <a:pPr algn="ctr">
              <a:lnSpc>
                <a:spcPts val="2940"/>
              </a:lnSpc>
            </a:pPr>
            <a:r>
              <a:rPr lang="en-US" sz="2100" dirty="0">
                <a:solidFill>
                  <a:srgbClr val="000000"/>
                </a:solidFill>
                <a:latin typeface="Heebo Regular Bold"/>
              </a:rPr>
              <a:t>&amp; Text </a:t>
            </a:r>
          </a:p>
          <a:p>
            <a:pPr algn="ctr">
              <a:lnSpc>
                <a:spcPts val="2940"/>
              </a:lnSpc>
              <a:spcBef>
                <a:spcPct val="0"/>
              </a:spcBef>
            </a:pPr>
            <a:r>
              <a:rPr lang="en-US" sz="2100" dirty="0">
                <a:solidFill>
                  <a:srgbClr val="000000"/>
                </a:solidFill>
                <a:latin typeface="Heebo Regular Bold"/>
              </a:rPr>
              <a:t>Preprocessing</a:t>
            </a:r>
          </a:p>
        </p:txBody>
      </p:sp>
      <p:sp>
        <p:nvSpPr>
          <p:cNvPr id="26" name="TextBox 26"/>
          <p:cNvSpPr txBox="1"/>
          <p:nvPr/>
        </p:nvSpPr>
        <p:spPr>
          <a:xfrm>
            <a:off x="7086950" y="3869560"/>
            <a:ext cx="1338937" cy="731611"/>
          </a:xfrm>
          <a:prstGeom prst="rect">
            <a:avLst/>
          </a:prstGeom>
        </p:spPr>
        <p:txBody>
          <a:bodyPr wrap="square" lIns="0" tIns="0" rIns="0" bIns="0" rtlCol="0" anchor="t">
            <a:spAutoFit/>
          </a:bodyPr>
          <a:lstStyle/>
          <a:p>
            <a:pPr algn="ctr">
              <a:lnSpc>
                <a:spcPts val="2940"/>
              </a:lnSpc>
            </a:pPr>
            <a:r>
              <a:rPr lang="en-US" sz="2100" dirty="0">
                <a:solidFill>
                  <a:srgbClr val="000000"/>
                </a:solidFill>
                <a:latin typeface="Heebo Regular Bold"/>
              </a:rPr>
              <a:t>NLP </a:t>
            </a:r>
          </a:p>
          <a:p>
            <a:pPr algn="ctr">
              <a:lnSpc>
                <a:spcPts val="2940"/>
              </a:lnSpc>
              <a:spcBef>
                <a:spcPct val="0"/>
              </a:spcBef>
            </a:pPr>
            <a:r>
              <a:rPr lang="en-US" sz="2100" dirty="0">
                <a:solidFill>
                  <a:srgbClr val="000000"/>
                </a:solidFill>
                <a:latin typeface="Heebo Regular Bold"/>
              </a:rPr>
              <a:t>Modeling</a:t>
            </a:r>
          </a:p>
        </p:txBody>
      </p:sp>
      <p:sp>
        <p:nvSpPr>
          <p:cNvPr id="27" name="TextBox 27"/>
          <p:cNvSpPr txBox="1"/>
          <p:nvPr/>
        </p:nvSpPr>
        <p:spPr>
          <a:xfrm>
            <a:off x="13086723" y="3869560"/>
            <a:ext cx="1745456" cy="727710"/>
          </a:xfrm>
          <a:prstGeom prst="rect">
            <a:avLst/>
          </a:prstGeom>
        </p:spPr>
        <p:txBody>
          <a:bodyPr lIns="0" tIns="0" rIns="0" bIns="0" rtlCol="0" anchor="t">
            <a:spAutoFit/>
          </a:bodyPr>
          <a:lstStyle/>
          <a:p>
            <a:pPr algn="ctr">
              <a:lnSpc>
                <a:spcPts val="2940"/>
              </a:lnSpc>
            </a:pPr>
            <a:r>
              <a:rPr lang="en-US" sz="2100">
                <a:solidFill>
                  <a:srgbClr val="000000"/>
                </a:solidFill>
                <a:latin typeface="Heebo Regular Bold"/>
              </a:rPr>
              <a:t>Recommender</a:t>
            </a:r>
          </a:p>
          <a:p>
            <a:pPr algn="ctr">
              <a:lnSpc>
                <a:spcPts val="2940"/>
              </a:lnSpc>
              <a:spcBef>
                <a:spcPct val="0"/>
              </a:spcBef>
            </a:pPr>
            <a:r>
              <a:rPr lang="en-US" sz="2100">
                <a:solidFill>
                  <a:srgbClr val="000000"/>
                </a:solidFill>
                <a:latin typeface="Heebo Regular Bold"/>
              </a:rPr>
              <a:t>System</a:t>
            </a:r>
          </a:p>
        </p:txBody>
      </p:sp>
      <p:sp>
        <p:nvSpPr>
          <p:cNvPr id="28" name="TextBox 28"/>
          <p:cNvSpPr txBox="1"/>
          <p:nvPr/>
        </p:nvSpPr>
        <p:spPr>
          <a:xfrm>
            <a:off x="16166164" y="3869560"/>
            <a:ext cx="1707997" cy="727710"/>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Heebo Regular Bold"/>
              </a:rPr>
              <a:t>Dashboard Development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rot="-10800000">
            <a:off x="1028700" y="1028700"/>
            <a:ext cx="17703269" cy="9525"/>
          </a:xfrm>
          <a:prstGeom prst="rect">
            <a:avLst/>
          </a:prstGeom>
          <a:solidFill>
            <a:srgbClr val="455241"/>
          </a:solidFill>
        </p:spPr>
      </p:sp>
      <p:pic>
        <p:nvPicPr>
          <p:cNvPr id="3" name="Picture 3"/>
          <p:cNvPicPr>
            <a:picLocks noChangeAspect="1"/>
          </p:cNvPicPr>
          <p:nvPr/>
        </p:nvPicPr>
        <p:blipFill>
          <a:blip r:embed="rId3"/>
          <a:srcRect/>
          <a:stretch>
            <a:fillRect/>
          </a:stretch>
        </p:blipFill>
        <p:spPr>
          <a:xfrm>
            <a:off x="3550934" y="793352"/>
            <a:ext cx="10287000" cy="10287000"/>
          </a:xfrm>
          <a:prstGeom prst="rect">
            <a:avLst/>
          </a:prstGeom>
        </p:spPr>
      </p:pic>
      <p:sp>
        <p:nvSpPr>
          <p:cNvPr id="4" name="TextBox 4"/>
          <p:cNvSpPr txBox="1"/>
          <p:nvPr/>
        </p:nvSpPr>
        <p:spPr>
          <a:xfrm>
            <a:off x="13381338" y="6768961"/>
            <a:ext cx="3877962" cy="2599430"/>
          </a:xfrm>
          <a:prstGeom prst="rect">
            <a:avLst/>
          </a:prstGeom>
        </p:spPr>
        <p:txBody>
          <a:bodyPr lIns="0" tIns="0" rIns="0" bIns="0" rtlCol="0" anchor="t">
            <a:spAutoFit/>
          </a:bodyPr>
          <a:lstStyle/>
          <a:p>
            <a:pPr>
              <a:lnSpc>
                <a:spcPts val="3360"/>
              </a:lnSpc>
              <a:spcBef>
                <a:spcPct val="0"/>
              </a:spcBef>
            </a:pPr>
            <a:r>
              <a:rPr lang="en-US" sz="2400" dirty="0">
                <a:solidFill>
                  <a:schemeClr val="tx1">
                    <a:lumMod val="75000"/>
                    <a:lumOff val="25000"/>
                  </a:schemeClr>
                </a:solidFill>
                <a:latin typeface="Heebo Regular"/>
              </a:rPr>
              <a:t>Topics derived from NMF are indicative of the various moods as well as the Twitter "communities" present within my ego network.</a:t>
            </a:r>
          </a:p>
        </p:txBody>
      </p:sp>
      <p:sp>
        <p:nvSpPr>
          <p:cNvPr id="5" name="TextBox 5"/>
          <p:cNvSpPr txBox="1"/>
          <p:nvPr/>
        </p:nvSpPr>
        <p:spPr>
          <a:xfrm>
            <a:off x="1028700" y="1404134"/>
            <a:ext cx="4189666" cy="1796301"/>
          </a:xfrm>
          <a:prstGeom prst="rect">
            <a:avLst/>
          </a:prstGeom>
        </p:spPr>
        <p:txBody>
          <a:bodyPr lIns="0" tIns="0" rIns="0" bIns="0" rtlCol="0" anchor="t">
            <a:spAutoFit/>
          </a:bodyPr>
          <a:lstStyle/>
          <a:p>
            <a:pPr>
              <a:lnSpc>
                <a:spcPts val="7039"/>
              </a:lnSpc>
            </a:pPr>
            <a:r>
              <a:rPr lang="en-US" sz="6399">
                <a:solidFill>
                  <a:srgbClr val="38B6FF"/>
                </a:solidFill>
                <a:latin typeface="Heebo Bold"/>
              </a:rPr>
              <a:t>TOPIC MODELING</a:t>
            </a:r>
          </a:p>
        </p:txBody>
      </p:sp>
      <p:sp>
        <p:nvSpPr>
          <p:cNvPr id="6" name="TextBox 6"/>
          <p:cNvSpPr txBox="1"/>
          <p:nvPr/>
        </p:nvSpPr>
        <p:spPr>
          <a:xfrm>
            <a:off x="13381338" y="3162336"/>
            <a:ext cx="3877962" cy="3035446"/>
          </a:xfrm>
          <a:prstGeom prst="rect">
            <a:avLst/>
          </a:prstGeom>
        </p:spPr>
        <p:txBody>
          <a:bodyPr lIns="0" tIns="0" rIns="0" bIns="0" rtlCol="0" anchor="t">
            <a:spAutoFit/>
          </a:bodyPr>
          <a:lstStyle/>
          <a:p>
            <a:pPr marL="396240" lvl="1" indent="-198120">
              <a:lnSpc>
                <a:spcPts val="3359"/>
              </a:lnSpc>
              <a:buFont typeface="Arial"/>
              <a:buChar char="•"/>
            </a:pPr>
            <a:r>
              <a:rPr lang="en-US" sz="2400" dirty="0">
                <a:solidFill>
                  <a:schemeClr val="tx1">
                    <a:lumMod val="75000"/>
                    <a:lumOff val="25000"/>
                  </a:schemeClr>
                </a:solidFill>
                <a:latin typeface="Heebo Regular"/>
              </a:rPr>
              <a:t>Topic 0 - Dating </a:t>
            </a:r>
          </a:p>
          <a:p>
            <a:pPr marL="396240" lvl="1" indent="-198120">
              <a:lnSpc>
                <a:spcPts val="3359"/>
              </a:lnSpc>
              <a:buFont typeface="Arial"/>
              <a:buChar char="•"/>
            </a:pPr>
            <a:r>
              <a:rPr lang="en-US" sz="2399" dirty="0">
                <a:solidFill>
                  <a:schemeClr val="tx1">
                    <a:lumMod val="75000"/>
                    <a:lumOff val="25000"/>
                  </a:schemeClr>
                </a:solidFill>
                <a:latin typeface="Heebo Regular"/>
              </a:rPr>
              <a:t>Topic 1 - Current status</a:t>
            </a:r>
          </a:p>
          <a:p>
            <a:pPr marL="396240" lvl="1" indent="-198120">
              <a:lnSpc>
                <a:spcPts val="3359"/>
              </a:lnSpc>
              <a:buFont typeface="Arial"/>
              <a:buChar char="•"/>
            </a:pPr>
            <a:r>
              <a:rPr lang="en-US" sz="2399" dirty="0">
                <a:solidFill>
                  <a:schemeClr val="tx1">
                    <a:lumMod val="75000"/>
                    <a:lumOff val="25000"/>
                  </a:schemeClr>
                </a:solidFill>
                <a:latin typeface="Heebo Regular"/>
              </a:rPr>
              <a:t>Topic 2 - Nostalgia</a:t>
            </a:r>
          </a:p>
          <a:p>
            <a:pPr marL="396240" lvl="1" indent="-198120">
              <a:lnSpc>
                <a:spcPts val="3359"/>
              </a:lnSpc>
              <a:buFont typeface="Arial"/>
              <a:buChar char="•"/>
            </a:pPr>
            <a:r>
              <a:rPr lang="en-US" sz="2399" dirty="0">
                <a:solidFill>
                  <a:schemeClr val="tx1">
                    <a:lumMod val="75000"/>
                    <a:lumOff val="25000"/>
                  </a:schemeClr>
                </a:solidFill>
                <a:latin typeface="Heebo Regular"/>
              </a:rPr>
              <a:t>Topic 3 - Grievances</a:t>
            </a:r>
          </a:p>
          <a:p>
            <a:pPr marL="396240" lvl="1" indent="-198120">
              <a:lnSpc>
                <a:spcPts val="3359"/>
              </a:lnSpc>
              <a:buFont typeface="Arial"/>
              <a:buChar char="•"/>
            </a:pPr>
            <a:r>
              <a:rPr lang="en-US" sz="2399" dirty="0">
                <a:solidFill>
                  <a:schemeClr val="tx1">
                    <a:lumMod val="75000"/>
                    <a:lumOff val="25000"/>
                  </a:schemeClr>
                </a:solidFill>
                <a:latin typeface="Heebo Regular"/>
              </a:rPr>
              <a:t>Topic 4 - Positivity</a:t>
            </a:r>
          </a:p>
          <a:p>
            <a:pPr marL="396240" lvl="1" indent="-198120">
              <a:lnSpc>
                <a:spcPts val="3359"/>
              </a:lnSpc>
              <a:buFont typeface="Arial"/>
              <a:buChar char="•"/>
            </a:pPr>
            <a:r>
              <a:rPr lang="en-US" sz="2399" dirty="0">
                <a:solidFill>
                  <a:schemeClr val="tx1">
                    <a:lumMod val="75000"/>
                    <a:lumOff val="25000"/>
                  </a:schemeClr>
                </a:solidFill>
                <a:latin typeface="Heebo Regular"/>
              </a:rPr>
              <a:t>Topic 5 - Black Twitter</a:t>
            </a:r>
          </a:p>
          <a:p>
            <a:pPr marL="396240" lvl="1" indent="-198120">
              <a:lnSpc>
                <a:spcPts val="3360"/>
              </a:lnSpc>
              <a:buFont typeface="Arial"/>
              <a:buChar char="•"/>
            </a:pPr>
            <a:r>
              <a:rPr lang="en-US" sz="2399" dirty="0">
                <a:solidFill>
                  <a:schemeClr val="tx1">
                    <a:lumMod val="75000"/>
                    <a:lumOff val="25000"/>
                  </a:schemeClr>
                </a:solidFill>
                <a:latin typeface="Heebo Regular"/>
              </a:rPr>
              <a:t>Topic 6 - Gratitude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rot="-10800000">
            <a:off x="1028700" y="1028700"/>
            <a:ext cx="17703269" cy="9525"/>
          </a:xfrm>
          <a:prstGeom prst="rect">
            <a:avLst/>
          </a:prstGeom>
          <a:solidFill>
            <a:srgbClr val="455241"/>
          </a:solidFill>
        </p:spPr>
      </p:sp>
      <p:pic>
        <p:nvPicPr>
          <p:cNvPr id="3" name="Picture 3"/>
          <p:cNvPicPr>
            <a:picLocks noChangeAspect="1"/>
          </p:cNvPicPr>
          <p:nvPr/>
        </p:nvPicPr>
        <p:blipFill>
          <a:blip r:embed="rId3"/>
          <a:srcRect/>
          <a:stretch>
            <a:fillRect/>
          </a:stretch>
        </p:blipFill>
        <p:spPr>
          <a:xfrm>
            <a:off x="1028700" y="4216647"/>
            <a:ext cx="16715194" cy="5571731"/>
          </a:xfrm>
          <a:prstGeom prst="rect">
            <a:avLst/>
          </a:prstGeom>
        </p:spPr>
      </p:pic>
      <p:sp>
        <p:nvSpPr>
          <p:cNvPr id="4" name="TextBox 4"/>
          <p:cNvSpPr txBox="1"/>
          <p:nvPr/>
        </p:nvSpPr>
        <p:spPr>
          <a:xfrm>
            <a:off x="1028700" y="1651330"/>
            <a:ext cx="6990548" cy="1796301"/>
          </a:xfrm>
          <a:prstGeom prst="rect">
            <a:avLst/>
          </a:prstGeom>
        </p:spPr>
        <p:txBody>
          <a:bodyPr lIns="0" tIns="0" rIns="0" bIns="0" rtlCol="0" anchor="t">
            <a:spAutoFit/>
          </a:bodyPr>
          <a:lstStyle/>
          <a:p>
            <a:pPr>
              <a:lnSpc>
                <a:spcPts val="7040"/>
              </a:lnSpc>
            </a:pPr>
            <a:r>
              <a:rPr lang="en-US" sz="6400">
                <a:solidFill>
                  <a:srgbClr val="38B6FF"/>
                </a:solidFill>
                <a:latin typeface="Heebo Bold"/>
              </a:rPr>
              <a:t>SENTIMENT DISTRIBUTION</a:t>
            </a:r>
          </a:p>
        </p:txBody>
      </p:sp>
      <p:sp>
        <p:nvSpPr>
          <p:cNvPr id="5" name="TextBox 5"/>
          <p:cNvSpPr txBox="1"/>
          <p:nvPr/>
        </p:nvSpPr>
        <p:spPr>
          <a:xfrm>
            <a:off x="8950837" y="1556080"/>
            <a:ext cx="8308463" cy="2163413"/>
          </a:xfrm>
          <a:prstGeom prst="rect">
            <a:avLst/>
          </a:prstGeom>
        </p:spPr>
        <p:txBody>
          <a:bodyPr lIns="0" tIns="0" rIns="0" bIns="0" rtlCol="0" anchor="t">
            <a:spAutoFit/>
          </a:bodyPr>
          <a:lstStyle/>
          <a:p>
            <a:pPr marL="396240" lvl="1" indent="-198120">
              <a:lnSpc>
                <a:spcPts val="3359"/>
              </a:lnSpc>
              <a:buFont typeface="Arial"/>
              <a:buChar char="•"/>
            </a:pPr>
            <a:r>
              <a:rPr lang="en-US" sz="2399" dirty="0">
                <a:solidFill>
                  <a:schemeClr val="tx1">
                    <a:lumMod val="75000"/>
                    <a:lumOff val="25000"/>
                  </a:schemeClr>
                </a:solidFill>
                <a:latin typeface="Heebo Regular"/>
              </a:rPr>
              <a:t>Derivation of sentiment using Vader</a:t>
            </a:r>
          </a:p>
          <a:p>
            <a:pPr>
              <a:lnSpc>
                <a:spcPts val="3359"/>
              </a:lnSpc>
            </a:pPr>
            <a:endParaRPr lang="en-US" sz="2400" dirty="0">
              <a:solidFill>
                <a:schemeClr val="tx1">
                  <a:lumMod val="75000"/>
                  <a:lumOff val="25000"/>
                </a:schemeClr>
              </a:solidFill>
              <a:latin typeface="Heebo Regular"/>
            </a:endParaRPr>
          </a:p>
          <a:p>
            <a:pPr marL="396240" lvl="1" indent="-198120">
              <a:lnSpc>
                <a:spcPts val="3359"/>
              </a:lnSpc>
              <a:buFont typeface="Arial"/>
              <a:buChar char="•"/>
            </a:pPr>
            <a:r>
              <a:rPr lang="en-US" sz="2399" dirty="0">
                <a:solidFill>
                  <a:schemeClr val="tx1">
                    <a:lumMod val="75000"/>
                    <a:lumOff val="25000"/>
                  </a:schemeClr>
                </a:solidFill>
                <a:latin typeface="Heebo Regular"/>
              </a:rPr>
              <a:t>Segmentation of sentiment by cluster (topic)</a:t>
            </a:r>
          </a:p>
          <a:p>
            <a:pPr>
              <a:lnSpc>
                <a:spcPts val="3359"/>
              </a:lnSpc>
            </a:pPr>
            <a:endParaRPr lang="en-US" sz="2399" dirty="0">
              <a:solidFill>
                <a:schemeClr val="tx1">
                  <a:lumMod val="75000"/>
                  <a:lumOff val="25000"/>
                </a:schemeClr>
              </a:solidFill>
              <a:latin typeface="Heebo Regular"/>
            </a:endParaRPr>
          </a:p>
          <a:p>
            <a:pPr marL="396240" lvl="1" indent="-198120">
              <a:lnSpc>
                <a:spcPts val="3360"/>
              </a:lnSpc>
              <a:buFont typeface="Arial"/>
              <a:buChar char="•"/>
            </a:pPr>
            <a:r>
              <a:rPr lang="en-US" sz="2399" dirty="0">
                <a:solidFill>
                  <a:schemeClr val="tx1">
                    <a:lumMod val="75000"/>
                    <a:lumOff val="25000"/>
                  </a:schemeClr>
                </a:solidFill>
                <a:latin typeface="Heebo Regular"/>
              </a:rPr>
              <a:t>Attribution of sentiment per topic per user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1463</Words>
  <Application>Microsoft Macintosh PowerPoint</Application>
  <PresentationFormat>Custom</PresentationFormat>
  <Paragraphs>193</Paragraphs>
  <Slides>14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Heebo Bold Bold</vt:lpstr>
      <vt:lpstr>Calibri</vt:lpstr>
      <vt:lpstr>Heebo Regular</vt:lpstr>
      <vt:lpstr>Heebo Bold</vt:lpstr>
      <vt:lpstr>Arial</vt:lpstr>
      <vt:lpstr>Heebo Regular Bold</vt:lpstr>
      <vt:lpstr>Heebo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Passion Project Presentation</dc:title>
  <cp:lastModifiedBy>Alex Brooks</cp:lastModifiedBy>
  <cp:revision>6</cp:revision>
  <dcterms:created xsi:type="dcterms:W3CDTF">2006-08-16T00:00:00Z</dcterms:created>
  <dcterms:modified xsi:type="dcterms:W3CDTF">2020-03-23T15:40:23Z</dcterms:modified>
  <dc:identifier>DAD3C1KjK44</dc:identifier>
</cp:coreProperties>
</file>